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8" r:id="rId2"/>
    <p:sldId id="976" r:id="rId3"/>
    <p:sldId id="978" r:id="rId4"/>
    <p:sldId id="269" r:id="rId5"/>
    <p:sldId id="272" r:id="rId6"/>
    <p:sldId id="271" r:id="rId7"/>
    <p:sldId id="280" r:id="rId8"/>
    <p:sldId id="946" r:id="rId9"/>
    <p:sldId id="945" r:id="rId10"/>
    <p:sldId id="987" r:id="rId11"/>
    <p:sldId id="988" r:id="rId12"/>
    <p:sldId id="981" r:id="rId13"/>
    <p:sldId id="982" r:id="rId14"/>
    <p:sldId id="983" r:id="rId15"/>
    <p:sldId id="984" r:id="rId16"/>
    <p:sldId id="985" r:id="rId17"/>
    <p:sldId id="986" r:id="rId18"/>
    <p:sldId id="980" r:id="rId19"/>
    <p:sldId id="972" r:id="rId20"/>
    <p:sldId id="973" r:id="rId21"/>
    <p:sldId id="960" r:id="rId22"/>
    <p:sldId id="262" r:id="rId23"/>
    <p:sldId id="26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sorterViewPr>
    <p:cViewPr>
      <p:scale>
        <a:sx n="100" d="100"/>
        <a:sy n="100" d="100"/>
      </p:scale>
      <p:origin x="0" y="-6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561F-5863-464A-9D1C-A476D3C523F8}"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62C85-5441-40DB-B152-BB24E35A5D82}" type="slidenum">
              <a:rPr lang="en-US" smtClean="0"/>
              <a:t>‹#›</a:t>
            </a:fld>
            <a:endParaRPr lang="en-US"/>
          </a:p>
        </p:txBody>
      </p:sp>
    </p:spTree>
    <p:extLst>
      <p:ext uri="{BB962C8B-B14F-4D97-AF65-F5344CB8AC3E}">
        <p14:creationId xmlns:p14="http://schemas.microsoft.com/office/powerpoint/2010/main" val="289575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standards for Use of Force are derived from Case Law and Statutory Law.  As we stand now, Case Law makes up the overwhelming majority of our standards.  Other states, such as California have stricter Statutory Law, such as the Necessary vs Reasonable for the use of Deadly Force.  We’re going to focus on three main cases:  Graham v. Connor, Tennessee v. Garner and Commonwealth v. Adams.</a:t>
            </a:r>
          </a:p>
          <a:p>
            <a:endParaRPr lang="en-US" dirty="0"/>
          </a:p>
          <a:p>
            <a:r>
              <a:rPr lang="en-US" dirty="0"/>
              <a:t>Our guidelines on how we can use force come are derived from the MPTC Use of Force Model and your individual department’s Policies and Procedures.</a:t>
            </a:r>
          </a:p>
        </p:txBody>
      </p:sp>
      <p:sp>
        <p:nvSpPr>
          <p:cNvPr id="4" name="Slide Number Placeholder 3"/>
          <p:cNvSpPr>
            <a:spLocks noGrp="1"/>
          </p:cNvSpPr>
          <p:nvPr>
            <p:ph type="sldNum" sz="quarter" idx="5"/>
          </p:nvPr>
        </p:nvSpPr>
        <p:spPr/>
        <p:txBody>
          <a:bodyPr/>
          <a:lstStyle/>
          <a:p>
            <a:fld id="{BF43ABA2-7C2E-435C-9B73-917862B89322}" type="slidenum">
              <a:rPr lang="en-US" smtClean="0"/>
              <a:t>3</a:t>
            </a:fld>
            <a:endParaRPr lang="en-US" dirty="0"/>
          </a:p>
        </p:txBody>
      </p:sp>
    </p:spTree>
    <p:extLst>
      <p:ext uri="{BB962C8B-B14F-4D97-AF65-F5344CB8AC3E}">
        <p14:creationId xmlns:p14="http://schemas.microsoft.com/office/powerpoint/2010/main" val="272853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C62DD-8037-0CB4-3522-1B308F8C7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E7791-4C9B-74D9-2E54-45D077943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ABCB7-4665-E31A-A079-D1B8414094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902B6D-C40A-A4A6-9960-E8BEEED1C961}"/>
              </a:ext>
            </a:extLst>
          </p:cNvPr>
          <p:cNvSpPr>
            <a:spLocks noGrp="1"/>
          </p:cNvSpPr>
          <p:nvPr>
            <p:ph type="sldNum" sz="quarter" idx="5"/>
          </p:nvPr>
        </p:nvSpPr>
        <p:spPr/>
        <p:txBody>
          <a:bodyPr/>
          <a:lstStyle/>
          <a:p>
            <a:fld id="{77D613C7-0D73-4DB0-8A19-6AB1DA681CFE}" type="slidenum">
              <a:rPr lang="en-US" smtClean="0"/>
              <a:t>8</a:t>
            </a:fld>
            <a:endParaRPr lang="en-US"/>
          </a:p>
        </p:txBody>
      </p:sp>
    </p:spTree>
    <p:extLst>
      <p:ext uri="{BB962C8B-B14F-4D97-AF65-F5344CB8AC3E}">
        <p14:creationId xmlns:p14="http://schemas.microsoft.com/office/powerpoint/2010/main" val="134425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613C7-0D73-4DB0-8A19-6AB1DA681CFE}" type="slidenum">
              <a:rPr lang="en-US" smtClean="0"/>
              <a:t>9</a:t>
            </a:fld>
            <a:endParaRPr lang="en-US"/>
          </a:p>
        </p:txBody>
      </p:sp>
    </p:spTree>
    <p:extLst>
      <p:ext uri="{BB962C8B-B14F-4D97-AF65-F5344CB8AC3E}">
        <p14:creationId xmlns:p14="http://schemas.microsoft.com/office/powerpoint/2010/main" val="313045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ubtopic">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68276"/>
            <a:ext cx="12192000" cy="849313"/>
          </a:xfrm>
          <a:prstGeom prst="rect">
            <a:avLst/>
          </a:prstGeom>
        </p:spPr>
        <p:txBody>
          <a:bodyPr/>
          <a:lstStyle>
            <a:lvl1pPr marL="0" indent="0" algn="ctr">
              <a:buNone/>
              <a:defRPr sz="4400" b="1">
                <a:latin typeface="+mn-lt"/>
              </a:defRPr>
            </a:lvl1pPr>
          </a:lstStyle>
          <a:p>
            <a:pPr lvl="0"/>
            <a:r>
              <a:rPr lang="en-US"/>
              <a:t>[Sub Topic]</a:t>
            </a:r>
          </a:p>
        </p:txBody>
      </p:sp>
    </p:spTree>
    <p:extLst>
      <p:ext uri="{BB962C8B-B14F-4D97-AF65-F5344CB8AC3E}">
        <p14:creationId xmlns:p14="http://schemas.microsoft.com/office/powerpoint/2010/main" val="3561524504"/>
      </p:ext>
    </p:extLst>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4/30/2024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alegislature.gov/Laws/GeneralLaws/PartI/TitleII/Chapter6E/Section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C0DAD3-F412-4984-936F-7671E58CDF2E}"/>
              </a:ext>
            </a:extLst>
          </p:cNvPr>
          <p:cNvSpPr txBox="1">
            <a:spLocks noGrp="1"/>
          </p:cNvSpPr>
          <p:nvPr>
            <p:ph type="ctrTitle"/>
          </p:nvPr>
        </p:nvSpPr>
        <p:spPr>
          <a:xfrm>
            <a:off x="649878" y="139175"/>
            <a:ext cx="9764202" cy="1303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en-US" sz="8000" dirty="0">
                <a:solidFill>
                  <a:schemeClr val="accent2">
                    <a:lumMod val="75000"/>
                  </a:schemeClr>
                </a:solidFill>
                <a:effectLst>
                  <a:outerShdw blurRad="38100" dist="38100" dir="2700000" algn="tl">
                    <a:srgbClr val="000000">
                      <a:alpha val="43137"/>
                    </a:srgbClr>
                  </a:outerShdw>
                </a:effectLst>
              </a:rPr>
              <a:t>CIT- Use of Force </a:t>
            </a:r>
          </a:p>
        </p:txBody>
      </p:sp>
      <p:pic>
        <p:nvPicPr>
          <p:cNvPr id="2" name="nakedguyhighwaytaser.wmv">
            <a:hlinkClick r:id="" action="ppaction://media"/>
            <a:extLst>
              <a:ext uri="{FF2B5EF4-FFF2-40B4-BE49-F238E27FC236}">
                <a16:creationId xmlns:a16="http://schemas.microsoft.com/office/drawing/2014/main" id="{1B7200F0-DB55-5E69-A28F-BB6CEACB5F23}"/>
              </a:ext>
            </a:extLst>
          </p:cNvPr>
          <p:cNvPicPr>
            <a:picLocks noGrp="1" noRot="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280" y="1437213"/>
            <a:ext cx="91440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46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57" y="585746"/>
            <a:ext cx="11386268" cy="1320800"/>
          </a:xfrm>
        </p:spPr>
        <p:txBody>
          <a:bodyPr>
            <a:noAutofit/>
          </a:bodyPr>
          <a:lstStyle/>
          <a:p>
            <a:pPr algn="ctr"/>
            <a:r>
              <a:rPr lang="en-US" sz="6600" dirty="0"/>
              <a:t>SUBJECT        SUSPECT</a:t>
            </a:r>
            <a:br>
              <a:rPr lang="en-US" sz="6600" dirty="0"/>
            </a:br>
            <a:endParaRPr lang="en-US" sz="6600" dirty="0"/>
          </a:p>
        </p:txBody>
      </p:sp>
      <p:sp>
        <p:nvSpPr>
          <p:cNvPr id="3" name="Content Placeholder 2"/>
          <p:cNvSpPr>
            <a:spLocks noGrp="1"/>
          </p:cNvSpPr>
          <p:nvPr>
            <p:ph idx="1"/>
          </p:nvPr>
        </p:nvSpPr>
        <p:spPr>
          <a:xfrm>
            <a:off x="174929" y="2192394"/>
            <a:ext cx="11362413" cy="3880773"/>
          </a:xfrm>
        </p:spPr>
        <p:txBody>
          <a:bodyPr>
            <a:normAutofit/>
          </a:bodyPr>
          <a:lstStyle/>
          <a:p>
            <a:r>
              <a:rPr lang="en-US" sz="7200" dirty="0"/>
              <a:t> Is there a difference? </a:t>
            </a:r>
          </a:p>
        </p:txBody>
      </p:sp>
    </p:spTree>
    <p:extLst>
      <p:ext uri="{BB962C8B-B14F-4D97-AF65-F5344CB8AC3E}">
        <p14:creationId xmlns:p14="http://schemas.microsoft.com/office/powerpoint/2010/main" val="29414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SUSPECT OR SUBJECT?</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312" b="47549"/>
          <a:stretch/>
        </p:blipFill>
        <p:spPr>
          <a:xfrm>
            <a:off x="310242" y="1703389"/>
            <a:ext cx="5959929" cy="4075436"/>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357" b="48214"/>
          <a:stretch/>
        </p:blipFill>
        <p:spPr>
          <a:xfrm>
            <a:off x="6923314" y="2320521"/>
            <a:ext cx="5143500" cy="2841171"/>
          </a:xfrm>
          <a:prstGeom prst="rect">
            <a:avLst/>
          </a:prstGeom>
        </p:spPr>
      </p:pic>
    </p:spTree>
    <p:extLst>
      <p:ext uri="{BB962C8B-B14F-4D97-AF65-F5344CB8AC3E}">
        <p14:creationId xmlns:p14="http://schemas.microsoft.com/office/powerpoint/2010/main" val="372974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Graham cover medical emergencies?</a:t>
            </a:r>
          </a:p>
        </p:txBody>
      </p:sp>
      <p:sp>
        <p:nvSpPr>
          <p:cNvPr id="3" name="Content Placeholder 2"/>
          <p:cNvSpPr>
            <a:spLocks noGrp="1"/>
          </p:cNvSpPr>
          <p:nvPr>
            <p:ph idx="1"/>
          </p:nvPr>
        </p:nvSpPr>
        <p:spPr/>
        <p:txBody>
          <a:bodyPr>
            <a:normAutofit/>
          </a:bodyPr>
          <a:lstStyle/>
          <a:p>
            <a:r>
              <a:rPr lang="en-US" sz="2400" dirty="0"/>
              <a:t>A fundamental issue with applying the Graham Standard of Reasonableness to a Use of Force involving an individual suffering from a medical or mental health episode is application of the Graham 3 prong test.</a:t>
            </a:r>
          </a:p>
          <a:p>
            <a:r>
              <a:rPr lang="en-US" sz="2400" dirty="0"/>
              <a:t>Is there a higher or lower standard when the subject is a patient as opposed to a suspect?</a:t>
            </a:r>
          </a:p>
        </p:txBody>
      </p:sp>
    </p:spTree>
    <p:extLst>
      <p:ext uri="{BB962C8B-B14F-4D97-AF65-F5344CB8AC3E}">
        <p14:creationId xmlns:p14="http://schemas.microsoft.com/office/powerpoint/2010/main" val="142220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774" y="609600"/>
            <a:ext cx="8596668" cy="1320800"/>
          </a:xfrm>
        </p:spPr>
        <p:txBody>
          <a:bodyPr>
            <a:normAutofit fontScale="90000"/>
          </a:bodyPr>
          <a:lstStyle/>
          <a:p>
            <a:pPr algn="ctr"/>
            <a:r>
              <a:rPr lang="en-US" dirty="0"/>
              <a:t>Hill vs. Miracle</a:t>
            </a:r>
            <a:br>
              <a:rPr lang="en-US" dirty="0"/>
            </a:br>
            <a:r>
              <a:rPr lang="en-US" dirty="0"/>
              <a:t> Scotus 6</a:t>
            </a:r>
            <a:r>
              <a:rPr lang="en-US" baseline="30000" dirty="0"/>
              <a:t>th</a:t>
            </a:r>
            <a:r>
              <a:rPr lang="en-US" dirty="0"/>
              <a:t> Circuit</a:t>
            </a:r>
            <a:br>
              <a:rPr lang="en-US" dirty="0"/>
            </a:br>
            <a:endParaRPr lang="en-US" dirty="0"/>
          </a:p>
        </p:txBody>
      </p:sp>
      <p:sp>
        <p:nvSpPr>
          <p:cNvPr id="3" name="Content Placeholder 2"/>
          <p:cNvSpPr>
            <a:spLocks noGrp="1"/>
          </p:cNvSpPr>
          <p:nvPr>
            <p:ph idx="1"/>
          </p:nvPr>
        </p:nvSpPr>
        <p:spPr/>
        <p:txBody>
          <a:bodyPr/>
          <a:lstStyle/>
          <a:p>
            <a:r>
              <a:rPr lang="en-US" sz="2800" dirty="0"/>
              <a:t>Estate of Corey Hill vs. Miracle (6</a:t>
            </a:r>
            <a:r>
              <a:rPr lang="en-US" sz="2800" baseline="30000" dirty="0"/>
              <a:t>th</a:t>
            </a:r>
            <a:r>
              <a:rPr lang="en-US" sz="2800" dirty="0"/>
              <a:t> Circuit ) (2017)</a:t>
            </a:r>
          </a:p>
          <a:p>
            <a:r>
              <a:rPr lang="en-US" sz="2800" dirty="0"/>
              <a:t>Involving medical/mental health emergencies </a:t>
            </a:r>
          </a:p>
          <a:p>
            <a:r>
              <a:rPr lang="en-US" sz="2800" dirty="0"/>
              <a:t>Argument Presented: Graham doesn’t’ apply – No crime, No resisting, No threat.</a:t>
            </a:r>
          </a:p>
          <a:p>
            <a:endParaRPr lang="en-US" dirty="0"/>
          </a:p>
        </p:txBody>
      </p:sp>
    </p:spTree>
    <p:extLst>
      <p:ext uri="{BB962C8B-B14F-4D97-AF65-F5344CB8AC3E}">
        <p14:creationId xmlns:p14="http://schemas.microsoft.com/office/powerpoint/2010/main" val="288108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254" y="132080"/>
            <a:ext cx="8596668" cy="1320800"/>
          </a:xfrm>
        </p:spPr>
        <p:txBody>
          <a:bodyPr/>
          <a:lstStyle/>
          <a:p>
            <a:pPr algn="ctr"/>
            <a:r>
              <a:rPr lang="en-US" dirty="0"/>
              <a:t>Hill vs. Miracle</a:t>
            </a:r>
            <a:br>
              <a:rPr lang="en-US" dirty="0"/>
            </a:br>
            <a:r>
              <a:rPr lang="en-US" dirty="0"/>
              <a:t>Summary of Facts </a:t>
            </a:r>
          </a:p>
        </p:txBody>
      </p:sp>
      <p:sp>
        <p:nvSpPr>
          <p:cNvPr id="3" name="Content Placeholder 2"/>
          <p:cNvSpPr>
            <a:spLocks noGrp="1"/>
          </p:cNvSpPr>
          <p:nvPr>
            <p:ph idx="1"/>
          </p:nvPr>
        </p:nvSpPr>
        <p:spPr>
          <a:xfrm>
            <a:off x="585894" y="1642429"/>
            <a:ext cx="10701866" cy="4565331"/>
          </a:xfrm>
        </p:spPr>
        <p:txBody>
          <a:bodyPr>
            <a:normAutofit/>
          </a:bodyPr>
          <a:lstStyle/>
          <a:p>
            <a:r>
              <a:rPr lang="en-US" sz="2400" dirty="0"/>
              <a:t>Similar to graham, Hill is a diabetic suffering from a diabetic episode</a:t>
            </a:r>
          </a:p>
          <a:p>
            <a:r>
              <a:rPr lang="en-US" sz="2400" dirty="0"/>
              <a:t>Medics respond to Hill’s residence for medical call.  Hill’s blood sugar is dangerously low (38, normal range roughly 60-100). </a:t>
            </a:r>
          </a:p>
          <a:p>
            <a:r>
              <a:rPr lang="en-US" sz="2400" dirty="0"/>
              <a:t>He is combative, punched a medic, ripped IV out of arm spraying blood all over first responders.  </a:t>
            </a:r>
          </a:p>
          <a:p>
            <a:r>
              <a:rPr lang="en-US" sz="2400" dirty="0"/>
              <a:t>Deputy on scene initially has no interaction with Hill, however after medic is assaulted advises Hill to relax and ultimately delivers 5 second drive stun with ECW to Hill’s thigh.</a:t>
            </a:r>
          </a:p>
          <a:p>
            <a:r>
              <a:rPr lang="en-US" sz="2400" dirty="0"/>
              <a:t>Medics are able to set the IV, deliver dextrose, stabilize Hill.  </a:t>
            </a:r>
          </a:p>
          <a:p>
            <a:r>
              <a:rPr lang="en-US" sz="2400" dirty="0"/>
              <a:t>He is apologetic and remorseful for his behavior.  Medics save his life.</a:t>
            </a:r>
          </a:p>
        </p:txBody>
      </p:sp>
    </p:spTree>
    <p:extLst>
      <p:ext uri="{BB962C8B-B14F-4D97-AF65-F5344CB8AC3E}">
        <p14:creationId xmlns:p14="http://schemas.microsoft.com/office/powerpoint/2010/main" val="6816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Hill vs. Miracle</a:t>
            </a:r>
            <a:br>
              <a:rPr lang="en-US" dirty="0"/>
            </a:br>
            <a:r>
              <a:rPr lang="en-US" dirty="0"/>
              <a:t>Summary of Facts </a:t>
            </a:r>
          </a:p>
        </p:txBody>
      </p:sp>
      <p:sp>
        <p:nvSpPr>
          <p:cNvPr id="3" name="Content Placeholder 2"/>
          <p:cNvSpPr>
            <a:spLocks noGrp="1"/>
          </p:cNvSpPr>
          <p:nvPr>
            <p:ph idx="1"/>
          </p:nvPr>
        </p:nvSpPr>
        <p:spPr/>
        <p:txBody>
          <a:bodyPr>
            <a:normAutofit/>
          </a:bodyPr>
          <a:lstStyle/>
          <a:p>
            <a:r>
              <a:rPr lang="en-US" sz="2400" dirty="0"/>
              <a:t>Hill files suit under 42 USC 1983 claiming excessive force for use of ECW</a:t>
            </a:r>
          </a:p>
          <a:p>
            <a:r>
              <a:rPr lang="en-US" sz="2400" dirty="0"/>
              <a:t>Claimed ECW caused burns and scarring</a:t>
            </a:r>
          </a:p>
          <a:p>
            <a:r>
              <a:rPr lang="en-US" sz="2400" dirty="0"/>
              <a:t>Caused diabetes to worsen</a:t>
            </a:r>
          </a:p>
          <a:p>
            <a:r>
              <a:rPr lang="en-US" sz="2400" dirty="0"/>
              <a:t>Ultimately dies from complications due to diabetes</a:t>
            </a:r>
          </a:p>
          <a:p>
            <a:r>
              <a:rPr lang="en-US" sz="2400" dirty="0"/>
              <a:t>Case continues on behalf of his estate</a:t>
            </a:r>
          </a:p>
        </p:txBody>
      </p:sp>
    </p:spTree>
    <p:extLst>
      <p:ext uri="{BB962C8B-B14F-4D97-AF65-F5344CB8AC3E}">
        <p14:creationId xmlns:p14="http://schemas.microsoft.com/office/powerpoint/2010/main" val="129151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Hill vs. Miracle</a:t>
            </a:r>
            <a:br>
              <a:rPr lang="en-US" dirty="0"/>
            </a:br>
            <a:r>
              <a:rPr lang="en-US" dirty="0"/>
              <a:t>Decision</a:t>
            </a:r>
          </a:p>
        </p:txBody>
      </p:sp>
      <p:sp>
        <p:nvSpPr>
          <p:cNvPr id="3" name="Content Placeholder 2"/>
          <p:cNvSpPr>
            <a:spLocks noGrp="1"/>
          </p:cNvSpPr>
          <p:nvPr>
            <p:ph idx="1"/>
          </p:nvPr>
        </p:nvSpPr>
        <p:spPr>
          <a:xfrm>
            <a:off x="677334" y="2160589"/>
            <a:ext cx="9685866" cy="3880773"/>
          </a:xfrm>
        </p:spPr>
        <p:txBody>
          <a:bodyPr>
            <a:normAutofit/>
          </a:bodyPr>
          <a:lstStyle/>
          <a:p>
            <a:r>
              <a:rPr lang="en-US" sz="2800" dirty="0"/>
              <a:t>US Court of Appeals grants qualified immunity ultimately finds Deputy’s use of ECW was reasonable</a:t>
            </a:r>
          </a:p>
          <a:p>
            <a:r>
              <a:rPr lang="en-US" sz="2800" dirty="0"/>
              <a:t>Further, SCOTUS develops new legal test for determining reasonableness in medical emergencies</a:t>
            </a:r>
          </a:p>
        </p:txBody>
      </p:sp>
    </p:spTree>
    <p:extLst>
      <p:ext uri="{BB962C8B-B14F-4D97-AF65-F5344CB8AC3E}">
        <p14:creationId xmlns:p14="http://schemas.microsoft.com/office/powerpoint/2010/main" val="33805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3840"/>
            <a:ext cx="8596668" cy="1320800"/>
          </a:xfrm>
        </p:spPr>
        <p:txBody>
          <a:bodyPr/>
          <a:lstStyle/>
          <a:p>
            <a:pPr algn="ctr"/>
            <a:r>
              <a:rPr lang="en-US" dirty="0"/>
              <a:t>Hill vs. Miracle</a:t>
            </a:r>
            <a:br>
              <a:rPr lang="en-US" dirty="0"/>
            </a:br>
            <a:r>
              <a:rPr lang="en-US" dirty="0"/>
              <a:t>Decision</a:t>
            </a:r>
          </a:p>
        </p:txBody>
      </p:sp>
      <p:sp>
        <p:nvSpPr>
          <p:cNvPr id="3" name="Content Placeholder 2"/>
          <p:cNvSpPr>
            <a:spLocks noGrp="1"/>
          </p:cNvSpPr>
          <p:nvPr>
            <p:ph idx="1"/>
          </p:nvPr>
        </p:nvSpPr>
        <p:spPr>
          <a:xfrm>
            <a:off x="213360" y="1683069"/>
            <a:ext cx="10515600" cy="3880773"/>
          </a:xfrm>
        </p:spPr>
        <p:txBody>
          <a:bodyPr>
            <a:normAutofit fontScale="85000" lnSpcReduction="20000"/>
          </a:bodyPr>
          <a:lstStyle/>
          <a:p>
            <a:pPr marL="0" indent="0">
              <a:buNone/>
            </a:pPr>
            <a:r>
              <a:rPr lang="en-US" sz="3000" dirty="0"/>
              <a:t>In determining reasonableness in medical/mental health emergencies, the following must be considered:</a:t>
            </a:r>
          </a:p>
          <a:p>
            <a:pPr marL="845820" lvl="1" indent="-342900">
              <a:buFont typeface="+mj-lt"/>
              <a:buAutoNum type="arabicPeriod"/>
            </a:pPr>
            <a:r>
              <a:rPr lang="en-US" sz="3000" dirty="0"/>
              <a:t>Was the person experiencing a medical emergency that rendered him/her incapable of making a rational decision under circumstances that posed an immediate threat of serious harm to him/herself or others</a:t>
            </a:r>
          </a:p>
          <a:p>
            <a:pPr marL="845820" lvl="1" indent="-342900">
              <a:buFont typeface="+mj-lt"/>
              <a:buAutoNum type="arabicPeriod"/>
            </a:pPr>
            <a:r>
              <a:rPr lang="en-US" sz="3000" dirty="0"/>
              <a:t>Was some degree of force reasonably necessary to ameliorate (stop) the immediate threat?</a:t>
            </a:r>
          </a:p>
          <a:p>
            <a:pPr marL="845820" lvl="1" indent="-342900">
              <a:buFont typeface="+mj-lt"/>
              <a:buAutoNum type="arabicPeriod"/>
            </a:pPr>
            <a:r>
              <a:rPr lang="en-US" sz="3000" dirty="0"/>
              <a:t>Was force used more than reasonably necessary under the circumstances (was it excessive)?</a:t>
            </a:r>
          </a:p>
          <a:p>
            <a:pPr lvl="1"/>
            <a:endParaRPr lang="en-US" dirty="0"/>
          </a:p>
        </p:txBody>
      </p:sp>
    </p:spTree>
    <p:extLst>
      <p:ext uri="{BB962C8B-B14F-4D97-AF65-F5344CB8AC3E}">
        <p14:creationId xmlns:p14="http://schemas.microsoft.com/office/powerpoint/2010/main" val="352047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err="1"/>
              <a:t>Lachance</a:t>
            </a:r>
            <a:r>
              <a:rPr lang="en-US" sz="4400" b="1" dirty="0"/>
              <a:t> v. Town of Charlton,</a:t>
            </a:r>
            <a:br>
              <a:rPr lang="en-US" sz="4400" b="1" dirty="0"/>
            </a:br>
            <a:r>
              <a:rPr lang="en-US" sz="2400" b="1" dirty="0"/>
              <a:t>990 F.3d. 14 (2021)</a:t>
            </a:r>
            <a:endParaRPr lang="en-US" sz="4400" b="1" dirty="0"/>
          </a:p>
        </p:txBody>
      </p:sp>
      <p:sp>
        <p:nvSpPr>
          <p:cNvPr id="3" name="Content Placeholder 2"/>
          <p:cNvSpPr>
            <a:spLocks noGrp="1"/>
          </p:cNvSpPr>
          <p:nvPr>
            <p:ph idx="1"/>
          </p:nvPr>
        </p:nvSpPr>
        <p:spPr/>
        <p:txBody>
          <a:bodyPr>
            <a:normAutofit lnSpcReduction="10000"/>
          </a:bodyPr>
          <a:lstStyle/>
          <a:p>
            <a:r>
              <a:rPr lang="en-US" dirty="0" err="1"/>
              <a:t>Lachance</a:t>
            </a:r>
            <a:r>
              <a:rPr lang="en-US" dirty="0"/>
              <a:t> sued officers and town for excessive force under 42 USC </a:t>
            </a:r>
            <a:r>
              <a:rPr lang="en-US" dirty="0">
                <a:latin typeface="Agency FB" panose="020B0503020202020204" pitchFamily="34" charset="0"/>
              </a:rPr>
              <a:t>§ </a:t>
            </a:r>
            <a:r>
              <a:rPr lang="en-US" dirty="0"/>
              <a:t>1983 and other claims</a:t>
            </a:r>
          </a:p>
          <a:p>
            <a:endParaRPr lang="en-US" dirty="0"/>
          </a:p>
          <a:p>
            <a:endParaRPr lang="en-US" dirty="0"/>
          </a:p>
          <a:p>
            <a:r>
              <a:rPr lang="en-US" dirty="0"/>
              <a:t>Take </a:t>
            </a:r>
            <a:r>
              <a:rPr lang="en-US" dirty="0" err="1"/>
              <a:t>aways</a:t>
            </a:r>
            <a:r>
              <a:rPr lang="en-US" dirty="0"/>
              <a:t> from </a:t>
            </a:r>
            <a:r>
              <a:rPr lang="en-US" u="sng" dirty="0"/>
              <a:t>Graham</a:t>
            </a:r>
            <a:r>
              <a:rPr lang="en-US" dirty="0"/>
              <a:t> and </a:t>
            </a:r>
            <a:r>
              <a:rPr lang="en-US" u="sng" dirty="0" err="1"/>
              <a:t>Lachance</a:t>
            </a:r>
            <a:endParaRPr lang="en-US" u="sng" dirty="0"/>
          </a:p>
          <a:p>
            <a:pPr lvl="1"/>
            <a:r>
              <a:rPr lang="en-US" dirty="0"/>
              <a:t>There are distinct differences between criminal and non-criminal uses of force</a:t>
            </a:r>
          </a:p>
          <a:p>
            <a:pPr lvl="1"/>
            <a:r>
              <a:rPr lang="en-US" dirty="0"/>
              <a:t>Concept of time, distance, cover and negotiations should be the initial preferred response, when appropriate</a:t>
            </a:r>
          </a:p>
          <a:p>
            <a:pPr lvl="1"/>
            <a:r>
              <a:rPr lang="en-US" dirty="0"/>
              <a:t>Be aware and cognizant of medical conditions</a:t>
            </a:r>
          </a:p>
          <a:p>
            <a:pPr lvl="1"/>
            <a:r>
              <a:rPr lang="en-US" dirty="0"/>
              <a:t>No one tool is going to act as the be all end all to resolve a situation</a:t>
            </a:r>
          </a:p>
          <a:p>
            <a:pPr lvl="1"/>
            <a:r>
              <a:rPr lang="en-US" b="1" dirty="0"/>
              <a:t>Officers safety is priority number 1!!!</a:t>
            </a:r>
          </a:p>
        </p:txBody>
      </p:sp>
    </p:spTree>
    <p:extLst>
      <p:ext uri="{BB962C8B-B14F-4D97-AF65-F5344CB8AC3E}">
        <p14:creationId xmlns:p14="http://schemas.microsoft.com/office/powerpoint/2010/main" val="3028673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87ADA-1913-ABAC-A88F-3436043E0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AE563-4517-7188-ABF7-61A676B11EAC}"/>
              </a:ext>
            </a:extLst>
          </p:cNvPr>
          <p:cNvSpPr>
            <a:spLocks noGrp="1"/>
          </p:cNvSpPr>
          <p:nvPr>
            <p:ph type="title"/>
          </p:nvPr>
        </p:nvSpPr>
        <p:spPr>
          <a:xfrm>
            <a:off x="0" y="121815"/>
            <a:ext cx="11757891" cy="1320800"/>
          </a:xfrm>
        </p:spPr>
        <p:txBody>
          <a:bodyPr>
            <a:noAutofit/>
          </a:bodyPr>
          <a:lstStyle/>
          <a:p>
            <a:r>
              <a:rPr lang="en-US" sz="4000" dirty="0">
                <a:solidFill>
                  <a:schemeClr val="tx1"/>
                </a:solidFill>
              </a:rPr>
              <a:t>555 CMR 6.00 (POST) / 550 CMR 6.00 (MPTC) </a:t>
            </a:r>
            <a:br>
              <a:rPr lang="en-US" sz="4000" dirty="0">
                <a:solidFill>
                  <a:schemeClr val="tx1"/>
                </a:solidFill>
              </a:rPr>
            </a:br>
            <a:br>
              <a:rPr lang="en-US" sz="4000" dirty="0">
                <a:solidFill>
                  <a:schemeClr val="tx1"/>
                </a:solidFill>
              </a:rPr>
            </a:br>
            <a:endParaRPr lang="en-US" sz="4000" dirty="0">
              <a:solidFill>
                <a:schemeClr val="tx1"/>
              </a:solidFill>
            </a:endParaRPr>
          </a:p>
        </p:txBody>
      </p:sp>
      <p:sp>
        <p:nvSpPr>
          <p:cNvPr id="3" name="Content Placeholder 2">
            <a:extLst>
              <a:ext uri="{FF2B5EF4-FFF2-40B4-BE49-F238E27FC236}">
                <a16:creationId xmlns:a16="http://schemas.microsoft.com/office/drawing/2014/main" id="{A278BAC2-2CC6-B44D-D522-E2F46A55A274}"/>
              </a:ext>
            </a:extLst>
          </p:cNvPr>
          <p:cNvSpPr>
            <a:spLocks noGrp="1"/>
          </p:cNvSpPr>
          <p:nvPr>
            <p:ph idx="1"/>
          </p:nvPr>
        </p:nvSpPr>
        <p:spPr>
          <a:xfrm>
            <a:off x="332277" y="1061117"/>
            <a:ext cx="8596668" cy="3880773"/>
          </a:xfrm>
        </p:spPr>
        <p:txBody>
          <a:bodyPr>
            <a:normAutofit fontScale="92500"/>
          </a:bodyPr>
          <a:lstStyle/>
          <a:p>
            <a:r>
              <a:rPr lang="en-US" sz="2400" dirty="0">
                <a:solidFill>
                  <a:srgbClr val="FF0000"/>
                </a:solidFill>
              </a:rPr>
              <a:t>6.04: Use of Non-deadly Force</a:t>
            </a:r>
          </a:p>
          <a:p>
            <a:pPr lvl="1"/>
            <a:r>
              <a:rPr lang="en-US" sz="2200" dirty="0">
                <a:solidFill>
                  <a:schemeClr val="tx1"/>
                </a:solidFill>
              </a:rPr>
              <a:t>(1) A law enforcement officer </a:t>
            </a:r>
            <a:r>
              <a:rPr lang="en-US" sz="2200" b="1" u="sng" dirty="0">
                <a:solidFill>
                  <a:srgbClr val="0070C0"/>
                </a:solidFill>
              </a:rPr>
              <a:t>shall not </a:t>
            </a:r>
            <a:r>
              <a:rPr lang="en-US" sz="2200" dirty="0">
                <a:solidFill>
                  <a:schemeClr val="tx1"/>
                </a:solidFill>
              </a:rPr>
              <a:t>use force upon another person, unless </a:t>
            </a:r>
            <a:r>
              <a:rPr lang="en-US" sz="2200" dirty="0">
                <a:solidFill>
                  <a:srgbClr val="FF0000"/>
                </a:solidFill>
              </a:rPr>
              <a:t>de-escalation</a:t>
            </a:r>
            <a:r>
              <a:rPr lang="en-US" sz="2200" dirty="0">
                <a:solidFill>
                  <a:schemeClr val="tx1"/>
                </a:solidFill>
              </a:rPr>
              <a:t> tactics have been attempted and failed or are not feasible based on the totality of the circumstances and such force is necessary and proportionate to: </a:t>
            </a:r>
          </a:p>
          <a:p>
            <a:pPr lvl="1"/>
            <a:r>
              <a:rPr lang="en-US" sz="2200" dirty="0">
                <a:solidFill>
                  <a:schemeClr val="tx1"/>
                </a:solidFill>
              </a:rPr>
              <a:t>(2)A law enforcement officer </a:t>
            </a:r>
            <a:r>
              <a:rPr lang="en-US" sz="2200" b="1" u="sng" dirty="0">
                <a:solidFill>
                  <a:srgbClr val="0070C0"/>
                </a:solidFill>
              </a:rPr>
              <a:t>shall</a:t>
            </a:r>
            <a:r>
              <a:rPr lang="en-US" sz="2200" dirty="0">
                <a:solidFill>
                  <a:schemeClr val="tx1"/>
                </a:solidFill>
              </a:rPr>
              <a:t> use only the amount of force necessary against an individual who is engaged in passive resistance to effect the lawful arrest or detention of said individual and shall use </a:t>
            </a:r>
            <a:r>
              <a:rPr lang="en-US" sz="2200" dirty="0">
                <a:solidFill>
                  <a:srgbClr val="FF0000"/>
                </a:solidFill>
              </a:rPr>
              <a:t>de-escalation</a:t>
            </a:r>
            <a:r>
              <a:rPr lang="en-US" sz="2200" dirty="0">
                <a:solidFill>
                  <a:schemeClr val="tx1"/>
                </a:solidFill>
              </a:rPr>
              <a:t> tactics where feasible, including issuing a summons instead of executing an arrest where feasible.</a:t>
            </a:r>
          </a:p>
        </p:txBody>
      </p:sp>
    </p:spTree>
    <p:extLst>
      <p:ext uri="{BB962C8B-B14F-4D97-AF65-F5344CB8AC3E}">
        <p14:creationId xmlns:p14="http://schemas.microsoft.com/office/powerpoint/2010/main" val="79881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0530-7337-477C-9B91-37C1D8A7A298}"/>
              </a:ext>
            </a:extLst>
          </p:cNvPr>
          <p:cNvSpPr>
            <a:spLocks noGrp="1"/>
          </p:cNvSpPr>
          <p:nvPr>
            <p:ph type="title"/>
          </p:nvPr>
        </p:nvSpPr>
        <p:spPr/>
        <p:txBody>
          <a:bodyPr/>
          <a:lstStyle/>
          <a:p>
            <a:pPr algn="ctr"/>
            <a:r>
              <a:rPr lang="en-US" dirty="0">
                <a:latin typeface="Mongolian Baiti" panose="03000500000000000000" pitchFamily="66" charset="0"/>
                <a:cs typeface="Mongolian Baiti" panose="03000500000000000000" pitchFamily="66" charset="0"/>
              </a:rPr>
              <a:t>WHEN IS FORCE USED?</a:t>
            </a:r>
          </a:p>
        </p:txBody>
      </p:sp>
      <p:sp>
        <p:nvSpPr>
          <p:cNvPr id="3" name="Content Placeholder 2">
            <a:extLst>
              <a:ext uri="{FF2B5EF4-FFF2-40B4-BE49-F238E27FC236}">
                <a16:creationId xmlns:a16="http://schemas.microsoft.com/office/drawing/2014/main" id="{C8DE3EC3-D2B3-44DD-94FD-5BFFA59B655F}"/>
              </a:ext>
            </a:extLst>
          </p:cNvPr>
          <p:cNvSpPr>
            <a:spLocks noGrp="1"/>
          </p:cNvSpPr>
          <p:nvPr>
            <p:ph idx="1"/>
          </p:nvPr>
        </p:nvSpPr>
        <p:spPr/>
        <p:txBody>
          <a:bodyPr>
            <a:normAutofit/>
          </a:bodyPr>
          <a:lstStyle/>
          <a:p>
            <a:pPr>
              <a:buFont typeface="Wingdings" panose="05000000000000000000" pitchFamily="2" charset="2"/>
              <a:buChar char="Ø"/>
            </a:pPr>
            <a:r>
              <a:rPr lang="en-US" sz="3200" dirty="0">
                <a:latin typeface="Mongolian Baiti" panose="03000500000000000000" pitchFamily="66" charset="0"/>
                <a:cs typeface="Mongolian Baiti" panose="03000500000000000000" pitchFamily="66" charset="0"/>
              </a:rPr>
              <a:t>Protect Another</a:t>
            </a:r>
          </a:p>
          <a:p>
            <a:pPr>
              <a:buFont typeface="Wingdings" panose="05000000000000000000" pitchFamily="2" charset="2"/>
              <a:buChar char="Ø"/>
            </a:pPr>
            <a:r>
              <a:rPr lang="en-US" sz="3200" dirty="0">
                <a:latin typeface="Mongolian Baiti" panose="03000500000000000000" pitchFamily="66" charset="0"/>
                <a:cs typeface="Mongolian Baiti" panose="03000500000000000000" pitchFamily="66" charset="0"/>
              </a:rPr>
              <a:t>Protect Yourself</a:t>
            </a:r>
          </a:p>
          <a:p>
            <a:pPr>
              <a:buFont typeface="Wingdings" panose="05000000000000000000" pitchFamily="2" charset="2"/>
              <a:buChar char="Ø"/>
            </a:pPr>
            <a:r>
              <a:rPr lang="en-US" sz="3200" dirty="0">
                <a:latin typeface="Mongolian Baiti" panose="03000500000000000000" pitchFamily="66" charset="0"/>
                <a:cs typeface="Mongolian Baiti" panose="03000500000000000000" pitchFamily="66" charset="0"/>
              </a:rPr>
              <a:t>Overcome resistance to authorized control (arrest, detention or prevent escape)</a:t>
            </a:r>
          </a:p>
          <a:p>
            <a:pPr>
              <a:buFont typeface="Wingdings" panose="05000000000000000000" pitchFamily="2" charset="2"/>
              <a:buChar char="Ø"/>
            </a:pPr>
            <a:endParaRPr lang="en-US" sz="3200"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119121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2D7DF-5BA0-79F2-3AA4-C0E5ACEE0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410A4-2394-FDCD-CCC4-32DC5B2A911B}"/>
              </a:ext>
            </a:extLst>
          </p:cNvPr>
          <p:cNvSpPr>
            <a:spLocks noGrp="1"/>
          </p:cNvSpPr>
          <p:nvPr>
            <p:ph type="title"/>
          </p:nvPr>
        </p:nvSpPr>
        <p:spPr>
          <a:xfrm>
            <a:off x="0" y="121815"/>
            <a:ext cx="11757891" cy="1320800"/>
          </a:xfrm>
        </p:spPr>
        <p:txBody>
          <a:bodyPr>
            <a:noAutofit/>
          </a:bodyPr>
          <a:lstStyle/>
          <a:p>
            <a:r>
              <a:rPr lang="en-US" sz="4000" dirty="0">
                <a:solidFill>
                  <a:schemeClr val="tx1"/>
                </a:solidFill>
              </a:rPr>
              <a:t>555 CMR 6.00 (POST) / 550 CMR 6.00 (MPTC) </a:t>
            </a:r>
            <a:br>
              <a:rPr lang="en-US" sz="4000" dirty="0">
                <a:solidFill>
                  <a:schemeClr val="tx1"/>
                </a:solidFill>
              </a:rPr>
            </a:br>
            <a:br>
              <a:rPr lang="en-US" sz="4000" dirty="0">
                <a:solidFill>
                  <a:schemeClr val="tx1"/>
                </a:solidFill>
              </a:rPr>
            </a:br>
            <a:endParaRPr lang="en-US" sz="4000" dirty="0">
              <a:solidFill>
                <a:schemeClr val="tx1"/>
              </a:solidFill>
            </a:endParaRPr>
          </a:p>
        </p:txBody>
      </p:sp>
      <p:sp>
        <p:nvSpPr>
          <p:cNvPr id="3" name="Content Placeholder 2">
            <a:extLst>
              <a:ext uri="{FF2B5EF4-FFF2-40B4-BE49-F238E27FC236}">
                <a16:creationId xmlns:a16="http://schemas.microsoft.com/office/drawing/2014/main" id="{209FE780-94BC-BA36-2CE4-73732BDF8B6E}"/>
              </a:ext>
            </a:extLst>
          </p:cNvPr>
          <p:cNvSpPr>
            <a:spLocks noGrp="1"/>
          </p:cNvSpPr>
          <p:nvPr>
            <p:ph idx="1"/>
          </p:nvPr>
        </p:nvSpPr>
        <p:spPr>
          <a:xfrm>
            <a:off x="332277" y="1061117"/>
            <a:ext cx="8596668" cy="3880773"/>
          </a:xfrm>
        </p:spPr>
        <p:txBody>
          <a:bodyPr>
            <a:normAutofit fontScale="85000" lnSpcReduction="20000"/>
          </a:bodyPr>
          <a:lstStyle/>
          <a:p>
            <a:r>
              <a:rPr lang="en-US" sz="2400" dirty="0">
                <a:solidFill>
                  <a:srgbClr val="FF0000"/>
                </a:solidFill>
              </a:rPr>
              <a:t>6.05: Use of Deadly Force</a:t>
            </a:r>
          </a:p>
          <a:p>
            <a:pPr marL="0" indent="0">
              <a:buNone/>
            </a:pPr>
            <a:endParaRPr lang="en-US" sz="2400" dirty="0">
              <a:solidFill>
                <a:srgbClr val="FF0000"/>
              </a:solidFill>
            </a:endParaRPr>
          </a:p>
          <a:p>
            <a:pPr lvl="1"/>
            <a:r>
              <a:rPr lang="en-US" sz="2200" dirty="0">
                <a:solidFill>
                  <a:schemeClr val="tx1"/>
                </a:solidFill>
              </a:rPr>
              <a:t>(1) A law enforcement officer </a:t>
            </a:r>
            <a:r>
              <a:rPr lang="en-US" sz="2200" b="1" u="sng" dirty="0">
                <a:solidFill>
                  <a:srgbClr val="0070C0"/>
                </a:solidFill>
              </a:rPr>
              <a:t>shall not </a:t>
            </a:r>
            <a:r>
              <a:rPr lang="en-US" sz="2200" dirty="0">
                <a:solidFill>
                  <a:schemeClr val="tx1"/>
                </a:solidFill>
              </a:rPr>
              <a:t>use deadly force upon a person, unless </a:t>
            </a:r>
            <a:r>
              <a:rPr lang="en-US" sz="2200" dirty="0">
                <a:solidFill>
                  <a:srgbClr val="FF0000"/>
                </a:solidFill>
              </a:rPr>
              <a:t>de-escalation</a:t>
            </a:r>
            <a:r>
              <a:rPr lang="en-US" sz="2200" dirty="0">
                <a:solidFill>
                  <a:schemeClr val="tx1"/>
                </a:solidFill>
              </a:rPr>
              <a:t> tactics have been attempted and failed or are not feasible based on the totality of the circumstances…</a:t>
            </a:r>
          </a:p>
          <a:p>
            <a:pPr marL="457200" lvl="1" indent="0">
              <a:buNone/>
            </a:pPr>
            <a:endParaRPr lang="en-US" sz="2200" dirty="0">
              <a:solidFill>
                <a:schemeClr val="tx1"/>
              </a:solidFill>
            </a:endParaRPr>
          </a:p>
          <a:p>
            <a:pPr lvl="1"/>
            <a:r>
              <a:rPr lang="en-US" sz="2200" dirty="0">
                <a:solidFill>
                  <a:schemeClr val="tx1"/>
                </a:solidFill>
              </a:rPr>
              <a:t>(1b) The officer attempts as many </a:t>
            </a:r>
            <a:r>
              <a:rPr lang="en-US" sz="2200" dirty="0">
                <a:solidFill>
                  <a:srgbClr val="FF0000"/>
                </a:solidFill>
              </a:rPr>
              <a:t>de-escalation</a:t>
            </a:r>
            <a:r>
              <a:rPr lang="en-US" sz="2200" dirty="0">
                <a:solidFill>
                  <a:schemeClr val="tx1"/>
                </a:solidFill>
              </a:rPr>
              <a:t> tactics that are feasible under the circumstances, including utilizing barriers where feasible</a:t>
            </a:r>
          </a:p>
          <a:p>
            <a:pPr lvl="1"/>
            <a:endParaRPr lang="en-US" sz="2200" dirty="0">
              <a:solidFill>
                <a:schemeClr val="tx1"/>
              </a:solidFill>
            </a:endParaRPr>
          </a:p>
          <a:p>
            <a:pPr lvl="1"/>
            <a:r>
              <a:rPr lang="en-US" sz="2200" dirty="0">
                <a:solidFill>
                  <a:schemeClr val="tx1"/>
                </a:solidFill>
              </a:rPr>
              <a:t>(3)An officer may not use deadly force against a person who poses only a danger to themselves </a:t>
            </a:r>
          </a:p>
        </p:txBody>
      </p:sp>
    </p:spTree>
    <p:extLst>
      <p:ext uri="{BB962C8B-B14F-4D97-AF65-F5344CB8AC3E}">
        <p14:creationId xmlns:p14="http://schemas.microsoft.com/office/powerpoint/2010/main" val="2191944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C69884-0807-4631-9FFC-B584AF3AC893}"/>
              </a:ext>
            </a:extLst>
          </p:cNvPr>
          <p:cNvSpPr>
            <a:spLocks noGrp="1"/>
          </p:cNvSpPr>
          <p:nvPr>
            <p:ph type="title"/>
          </p:nvPr>
        </p:nvSpPr>
        <p:spPr>
          <a:xfrm>
            <a:off x="320615" y="247182"/>
            <a:ext cx="7149860" cy="943263"/>
          </a:xfrm>
        </p:spPr>
        <p:txBody>
          <a:bodyPr/>
          <a:lstStyle/>
          <a:p>
            <a:r>
              <a:rPr lang="en-US" dirty="0">
                <a:effectLst>
                  <a:outerShdw blurRad="38100" dist="38100" dir="2700000" algn="tl">
                    <a:srgbClr val="000000">
                      <a:alpha val="43137"/>
                    </a:srgbClr>
                  </a:outerShdw>
                </a:effectLst>
              </a:rPr>
              <a:t>De-Escalation &amp; Communication</a:t>
            </a:r>
          </a:p>
        </p:txBody>
      </p:sp>
      <p:sp>
        <p:nvSpPr>
          <p:cNvPr id="5" name="Content Placeholder 2">
            <a:extLst>
              <a:ext uri="{FF2B5EF4-FFF2-40B4-BE49-F238E27FC236}">
                <a16:creationId xmlns:a16="http://schemas.microsoft.com/office/drawing/2014/main" id="{462366CF-7F27-45BF-8F71-15AE9AF64CE7}"/>
              </a:ext>
            </a:extLst>
          </p:cNvPr>
          <p:cNvSpPr>
            <a:spLocks noGrp="1"/>
          </p:cNvSpPr>
          <p:nvPr>
            <p:ph idx="1"/>
          </p:nvPr>
        </p:nvSpPr>
        <p:spPr>
          <a:xfrm>
            <a:off x="239486" y="1426029"/>
            <a:ext cx="11549743" cy="5187610"/>
          </a:xfrm>
        </p:spPr>
        <p:txBody>
          <a:bodyPr>
            <a:normAutofit/>
          </a:bodyPr>
          <a:lstStyle/>
          <a:p>
            <a:pPr marL="0" indent="0">
              <a:spcBef>
                <a:spcPts val="0"/>
              </a:spcBef>
              <a:spcAft>
                <a:spcPts val="1200"/>
              </a:spcAft>
              <a:buNone/>
            </a:pPr>
            <a:r>
              <a:rPr lang="en-US" sz="3500" dirty="0"/>
              <a:t>Defined by </a:t>
            </a:r>
            <a:r>
              <a:rPr lang="en-US" sz="3500" dirty="0">
                <a:hlinkClick r:id="rId2"/>
              </a:rPr>
              <a:t>MGL c 6E </a:t>
            </a:r>
            <a:r>
              <a:rPr lang="en-US" sz="3500" dirty="0"/>
              <a:t>as:</a:t>
            </a:r>
          </a:p>
          <a:p>
            <a:pPr marL="457200" indent="0">
              <a:lnSpc>
                <a:spcPct val="110000"/>
              </a:lnSpc>
              <a:spcBef>
                <a:spcPts val="0"/>
              </a:spcBef>
              <a:buNone/>
            </a:pPr>
            <a:r>
              <a:rPr lang="en-US" sz="2800" dirty="0">
                <a:effectLst/>
                <a:latin typeface="Calibri" panose="020F0502020204030204" pitchFamily="34" charset="0"/>
                <a:ea typeface="Times New Roman" panose="02020603050405020304" pitchFamily="18" charset="0"/>
                <a:cs typeface="Arial" panose="020B0604020202020204" pitchFamily="34" charset="0"/>
              </a:rPr>
              <a:t>Proactive actions and approaches used by an officer to stabilize a law enforcement situation so that more time, options, and resources are available to gain a person’s voluntary compliance and to reduce or eliminate the need to use force including, but not limited to </a:t>
            </a:r>
            <a:r>
              <a:rPr lang="en-US" sz="2800" b="1" u="sng" dirty="0">
                <a:effectLst/>
                <a:latin typeface="Calibri" panose="020F0502020204030204" pitchFamily="34" charset="0"/>
                <a:ea typeface="Times New Roman" panose="02020603050405020304" pitchFamily="18" charset="0"/>
                <a:cs typeface="Arial" panose="020B0604020202020204" pitchFamily="34" charset="0"/>
              </a:rPr>
              <a:t>verbal persuasion</a:t>
            </a:r>
            <a:r>
              <a:rPr lang="en-US" sz="2800" dirty="0">
                <a:effectLst/>
                <a:latin typeface="Calibri" panose="020F0502020204030204" pitchFamily="34" charset="0"/>
                <a:ea typeface="Times New Roman" panose="02020603050405020304" pitchFamily="18" charset="0"/>
                <a:cs typeface="Arial" panose="020B0604020202020204" pitchFamily="34" charset="0"/>
              </a:rPr>
              <a:t>, </a:t>
            </a:r>
            <a:r>
              <a:rPr lang="en-US" sz="2800" b="1" u="sng" dirty="0">
                <a:effectLst/>
                <a:latin typeface="Calibri" panose="020F0502020204030204" pitchFamily="34" charset="0"/>
                <a:ea typeface="Times New Roman" panose="02020603050405020304" pitchFamily="18" charset="0"/>
                <a:cs typeface="Arial" panose="020B0604020202020204" pitchFamily="34" charset="0"/>
              </a:rPr>
              <a:t>warnings</a:t>
            </a:r>
            <a:r>
              <a:rPr lang="en-US" sz="2800" dirty="0">
                <a:effectLst/>
                <a:latin typeface="Calibri" panose="020F0502020204030204" pitchFamily="34" charset="0"/>
                <a:ea typeface="Times New Roman" panose="02020603050405020304" pitchFamily="18" charset="0"/>
                <a:cs typeface="Arial" panose="020B0604020202020204" pitchFamily="34" charset="0"/>
              </a:rPr>
              <a:t>, </a:t>
            </a:r>
            <a:r>
              <a:rPr lang="en-US" sz="2800" b="1" u="sng" dirty="0">
                <a:effectLst/>
                <a:latin typeface="Calibri" panose="020F0502020204030204" pitchFamily="34" charset="0"/>
                <a:ea typeface="Times New Roman" panose="02020603050405020304" pitchFamily="18" charset="0"/>
                <a:cs typeface="Arial" panose="020B0604020202020204" pitchFamily="34" charset="0"/>
              </a:rPr>
              <a:t>slowing down the pace</a:t>
            </a:r>
            <a:r>
              <a:rPr lang="en-US" sz="2800" u="sng" dirty="0">
                <a:effectLst/>
                <a:latin typeface="Calibri" panose="020F0502020204030204" pitchFamily="34" charset="0"/>
                <a:ea typeface="Times New Roman" panose="02020603050405020304" pitchFamily="18" charset="0"/>
                <a:cs typeface="Arial" panose="020B0604020202020204" pitchFamily="34" charset="0"/>
              </a:rPr>
              <a:t> </a:t>
            </a:r>
            <a:r>
              <a:rPr lang="en-US" sz="2800" dirty="0">
                <a:effectLst/>
                <a:latin typeface="Calibri" panose="020F0502020204030204" pitchFamily="34" charset="0"/>
                <a:ea typeface="Times New Roman" panose="02020603050405020304" pitchFamily="18" charset="0"/>
                <a:cs typeface="Arial" panose="020B0604020202020204" pitchFamily="34" charset="0"/>
              </a:rPr>
              <a:t>of an incident, </a:t>
            </a:r>
            <a:r>
              <a:rPr lang="en-US" sz="2800" b="1" u="sng" dirty="0">
                <a:effectLst/>
                <a:latin typeface="Calibri" panose="020F0502020204030204" pitchFamily="34" charset="0"/>
                <a:ea typeface="Times New Roman" panose="02020603050405020304" pitchFamily="18" charset="0"/>
                <a:cs typeface="Arial" panose="020B0604020202020204" pitchFamily="34" charset="0"/>
              </a:rPr>
              <a:t>waiting out</a:t>
            </a:r>
            <a:r>
              <a:rPr lang="en-US" sz="2800" b="1" dirty="0">
                <a:effectLst/>
                <a:latin typeface="Calibri" panose="020F0502020204030204" pitchFamily="34" charset="0"/>
                <a:ea typeface="Times New Roman" panose="02020603050405020304" pitchFamily="18" charset="0"/>
                <a:cs typeface="Arial" panose="020B0604020202020204" pitchFamily="34" charset="0"/>
              </a:rPr>
              <a:t> </a:t>
            </a:r>
            <a:r>
              <a:rPr lang="en-US" sz="2800" dirty="0">
                <a:effectLst/>
                <a:latin typeface="Calibri" panose="020F0502020204030204" pitchFamily="34" charset="0"/>
                <a:ea typeface="Times New Roman" panose="02020603050405020304" pitchFamily="18" charset="0"/>
                <a:cs typeface="Arial" panose="020B0604020202020204" pitchFamily="34" charset="0"/>
              </a:rPr>
              <a:t>a person,</a:t>
            </a:r>
            <a:r>
              <a:rPr lang="en-US" sz="2800" u="sng" dirty="0">
                <a:effectLst/>
                <a:latin typeface="Calibri" panose="020F0502020204030204" pitchFamily="34" charset="0"/>
                <a:ea typeface="Times New Roman" panose="02020603050405020304" pitchFamily="18" charset="0"/>
                <a:cs typeface="Arial" panose="020B0604020202020204" pitchFamily="34" charset="0"/>
              </a:rPr>
              <a:t> </a:t>
            </a:r>
            <a:r>
              <a:rPr lang="en-US" sz="2800" b="1" u="sng" dirty="0">
                <a:effectLst/>
                <a:latin typeface="Calibri" panose="020F0502020204030204" pitchFamily="34" charset="0"/>
                <a:ea typeface="Times New Roman" panose="02020603050405020304" pitchFamily="18" charset="0"/>
                <a:cs typeface="Arial" panose="020B0604020202020204" pitchFamily="34" charset="0"/>
              </a:rPr>
              <a:t>creating distance </a:t>
            </a:r>
            <a:r>
              <a:rPr lang="en-US" sz="2800" dirty="0">
                <a:effectLst/>
                <a:latin typeface="Calibri" panose="020F0502020204030204" pitchFamily="34" charset="0"/>
                <a:ea typeface="Times New Roman" panose="02020603050405020304" pitchFamily="18" charset="0"/>
                <a:cs typeface="Arial" panose="020B0604020202020204" pitchFamily="34" charset="0"/>
              </a:rPr>
              <a:t>between the officer and a threat, </a:t>
            </a:r>
            <a:r>
              <a:rPr lang="en-US" sz="2800" b="1" u="sng" dirty="0">
                <a:effectLst/>
                <a:latin typeface="Calibri" panose="020F0502020204030204" pitchFamily="34" charset="0"/>
                <a:ea typeface="Times New Roman" panose="02020603050405020304" pitchFamily="18" charset="0"/>
                <a:cs typeface="Arial" panose="020B0604020202020204" pitchFamily="34" charset="0"/>
              </a:rPr>
              <a:t>requesting additional resources</a:t>
            </a:r>
            <a:r>
              <a:rPr lang="en-US" sz="2800" dirty="0">
                <a:effectLst/>
                <a:latin typeface="Calibri" panose="020F0502020204030204" pitchFamily="34" charset="0"/>
                <a:ea typeface="Times New Roman" panose="02020603050405020304" pitchFamily="18" charset="0"/>
                <a:cs typeface="Arial" panose="020B0604020202020204" pitchFamily="34" charset="0"/>
              </a:rPr>
              <a:t> to resolve the incident including but not limited to calling in medical or licensed mental health professionals as defined in MGL c 111 sec 51 ½ (a) to address the potential medical or mental health crisis.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780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728C38-226C-4755-B733-413DE4187128}"/>
              </a:ext>
            </a:extLst>
          </p:cNvPr>
          <p:cNvSpPr txBox="1">
            <a:spLocks noGrp="1"/>
          </p:cNvSpPr>
          <p:nvPr>
            <p:ph type="title"/>
          </p:nvPr>
        </p:nvSpPr>
        <p:spPr>
          <a:xfrm>
            <a:off x="233988" y="0"/>
            <a:ext cx="11359913" cy="1320800"/>
          </a:xfrm>
          <a:prstGeom prst="rect">
            <a:avLst/>
          </a:prstGeom>
        </p:spPr>
        <p:txBody>
          <a:bodyPr/>
          <a:lstStyle>
            <a:lvl1pPr algn="ctr" defTabSz="457200" rtl="0" eaLnBrk="1" latinLnBrk="0" hangingPunct="1">
              <a:spcBef>
                <a:spcPct val="0"/>
              </a:spcBef>
              <a:buNone/>
              <a:defRPr sz="3600" b="1" kern="1200">
                <a:solidFill>
                  <a:schemeClr val="tx1"/>
                </a:solidFill>
                <a:latin typeface="Arial"/>
                <a:ea typeface="+mj-ea"/>
                <a:cs typeface="Arial"/>
              </a:defRPr>
            </a:lvl1pPr>
          </a:lstStyle>
          <a:p>
            <a:pPr>
              <a:defRPr/>
            </a:pPr>
            <a:r>
              <a:rPr lang="en-US" sz="4000" dirty="0">
                <a:solidFill>
                  <a:srgbClr val="000000"/>
                </a:solidFill>
                <a:effectLst>
                  <a:outerShdw blurRad="38100" dist="38100" dir="2700000" algn="tl" rotWithShape="0">
                    <a:srgbClr val="000000">
                      <a:alpha val="43000"/>
                    </a:srgbClr>
                  </a:outerShdw>
                </a:effectLst>
                <a:latin typeface="+mn-lt"/>
                <a:cs typeface="Arial" panose="020B0604020202020204" pitchFamily="34" charset="0"/>
              </a:rPr>
              <a:t>Suspect Actions         Officer Response</a:t>
            </a:r>
            <a:endParaRPr lang="en-US" sz="4000" dirty="0">
              <a:solidFill>
                <a:prstClr val="black"/>
              </a:solidFill>
              <a:latin typeface="+mn-lt"/>
              <a:cs typeface="Arial" panose="020B0604020202020204" pitchFamily="34" charset="0"/>
            </a:endParaRPr>
          </a:p>
        </p:txBody>
      </p:sp>
      <p:pic>
        <p:nvPicPr>
          <p:cNvPr id="5" name="Picture 4">
            <a:extLst>
              <a:ext uri="{FF2B5EF4-FFF2-40B4-BE49-F238E27FC236}">
                <a16:creationId xmlns:a16="http://schemas.microsoft.com/office/drawing/2014/main" id="{C9A56A5D-8BE5-4E07-8B8D-2CEF54F893AC}"/>
              </a:ext>
            </a:extLst>
          </p:cNvPr>
          <p:cNvPicPr>
            <a:picLocks noChangeAspect="1"/>
          </p:cNvPicPr>
          <p:nvPr/>
        </p:nvPicPr>
        <p:blipFill rotWithShape="1">
          <a:blip r:embed="rId2">
            <a:extLst>
              <a:ext uri="{28A0092B-C50C-407E-A947-70E740481C1C}">
                <a14:useLocalDpi xmlns:a14="http://schemas.microsoft.com/office/drawing/2010/main" val="0"/>
              </a:ext>
            </a:extLst>
          </a:blip>
          <a:srcRect l="17520" t="4116" r="18638" b="8654"/>
          <a:stretch/>
        </p:blipFill>
        <p:spPr bwMode="auto">
          <a:xfrm rot="16200000">
            <a:off x="3785136" y="-1999220"/>
            <a:ext cx="4520040" cy="10083889"/>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BF9E0D07-5129-4585-A200-7F95FF582DFD}"/>
              </a:ext>
            </a:extLst>
          </p:cNvPr>
          <p:cNvSpPr/>
          <p:nvPr/>
        </p:nvSpPr>
        <p:spPr>
          <a:xfrm>
            <a:off x="0" y="5422331"/>
            <a:ext cx="10381673" cy="993349"/>
          </a:xfrm>
          <a:prstGeom prst="rect">
            <a:avLst/>
          </a:prstGeom>
        </p:spPr>
        <p:txBody>
          <a:bodyPr wrap="square">
            <a:spAutoFit/>
          </a:bodyPr>
          <a:lstStyle/>
          <a:p>
            <a:pPr algn="ctr">
              <a:lnSpc>
                <a:spcPct val="115000"/>
              </a:lnSpc>
              <a:spcAft>
                <a:spcPts val="1200"/>
              </a:spcAft>
            </a:pPr>
            <a:r>
              <a:rPr lang="en-US" sz="2200" u="sng" dirty="0">
                <a:ea typeface="Calibri" panose="020F0502020204030204" pitchFamily="34" charset="0"/>
                <a:cs typeface="Times New Roman" panose="02020603050405020304" pitchFamily="18" charset="0"/>
              </a:rPr>
              <a:t>Excessive force</a:t>
            </a:r>
            <a:r>
              <a:rPr lang="en-US" sz="2200" dirty="0">
                <a:ea typeface="Calibri" panose="020F0502020204030204" pitchFamily="34" charset="0"/>
                <a:cs typeface="Times New Roman" panose="02020603050405020304" pitchFamily="18" charset="0"/>
              </a:rPr>
              <a:t> can occur if the officer’s response is </a:t>
            </a:r>
            <a:r>
              <a:rPr lang="en-US" sz="2200" b="1" dirty="0">
                <a:ea typeface="Calibri" panose="020F0502020204030204" pitchFamily="34" charset="0"/>
                <a:cs typeface="Times New Roman" panose="02020603050405020304" pitchFamily="18" charset="0"/>
              </a:rPr>
              <a:t>HIGHER</a:t>
            </a:r>
            <a:r>
              <a:rPr lang="en-US" sz="2200" dirty="0">
                <a:ea typeface="Calibri" panose="020F0502020204030204" pitchFamily="34" charset="0"/>
                <a:cs typeface="Times New Roman" panose="02020603050405020304" pitchFamily="18" charset="0"/>
              </a:rPr>
              <a:t> than reasonable.</a:t>
            </a:r>
          </a:p>
          <a:p>
            <a:pPr algn="ctr">
              <a:lnSpc>
                <a:spcPct val="115000"/>
              </a:lnSpc>
            </a:pPr>
            <a:r>
              <a:rPr lang="en-US" sz="2200" dirty="0">
                <a:ea typeface="Calibri" panose="020F0502020204030204" pitchFamily="34" charset="0"/>
                <a:cs typeface="Times New Roman" panose="02020603050405020304" pitchFamily="18" charset="0"/>
              </a:rPr>
              <a:t>It can be </a:t>
            </a:r>
            <a:r>
              <a:rPr lang="en-US" sz="2200" u="sng" dirty="0">
                <a:ea typeface="Calibri" panose="020F0502020204030204" pitchFamily="34" charset="0"/>
                <a:cs typeface="Times New Roman" panose="02020603050405020304" pitchFamily="18" charset="0"/>
              </a:rPr>
              <a:t>unsafe</a:t>
            </a:r>
            <a:r>
              <a:rPr lang="en-US" sz="2200" dirty="0">
                <a:ea typeface="Calibri" panose="020F0502020204030204" pitchFamily="34" charset="0"/>
                <a:cs typeface="Times New Roman" panose="02020603050405020304" pitchFamily="18" charset="0"/>
              </a:rPr>
              <a:t> if the officer’s response is </a:t>
            </a:r>
            <a:r>
              <a:rPr lang="en-US" sz="2200" b="1" dirty="0">
                <a:ea typeface="Calibri" panose="020F0502020204030204" pitchFamily="34" charset="0"/>
                <a:cs typeface="Times New Roman" panose="02020603050405020304" pitchFamily="18" charset="0"/>
              </a:rPr>
              <a:t>LOWER</a:t>
            </a:r>
            <a:r>
              <a:rPr lang="en-US" sz="2200" dirty="0">
                <a:ea typeface="Calibri" panose="020F0502020204030204" pitchFamily="34" charset="0"/>
                <a:cs typeface="Times New Roman" panose="02020603050405020304" pitchFamily="18" charset="0"/>
              </a:rPr>
              <a:t> than reasonable.  </a:t>
            </a:r>
          </a:p>
        </p:txBody>
      </p:sp>
    </p:spTree>
    <p:extLst>
      <p:ext uri="{BB962C8B-B14F-4D97-AF65-F5344CB8AC3E}">
        <p14:creationId xmlns:p14="http://schemas.microsoft.com/office/powerpoint/2010/main" val="1677446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2201A838-1968-4067-A35C-E07704399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0" y="348769"/>
            <a:ext cx="12057785" cy="6162867"/>
          </a:xfrm>
          <a:prstGeom prst="rect">
            <a:avLst/>
          </a:prstGeom>
        </p:spPr>
      </p:pic>
    </p:spTree>
    <p:extLst>
      <p:ext uri="{BB962C8B-B14F-4D97-AF65-F5344CB8AC3E}">
        <p14:creationId xmlns:p14="http://schemas.microsoft.com/office/powerpoint/2010/main" val="87180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ED31-566D-4363-BCFA-8162FFFB4D03}"/>
              </a:ext>
            </a:extLst>
          </p:cNvPr>
          <p:cNvSpPr>
            <a:spLocks noGrp="1"/>
          </p:cNvSpPr>
          <p:nvPr>
            <p:ph type="title"/>
          </p:nvPr>
        </p:nvSpPr>
        <p:spPr/>
        <p:txBody>
          <a:bodyPr>
            <a:normAutofit fontScale="90000"/>
          </a:bodyPr>
          <a:lstStyle/>
          <a:p>
            <a:pPr algn="ctr"/>
            <a:r>
              <a:rPr lang="en-US" sz="4400" dirty="0">
                <a:latin typeface="Mongolian Baiti" panose="03000500000000000000" pitchFamily="66" charset="0"/>
                <a:cs typeface="Mongolian Baiti" panose="03000500000000000000" pitchFamily="66" charset="0"/>
              </a:rPr>
              <a:t>WHO DEFINES HOW WE USE FORCE?</a:t>
            </a:r>
            <a:endParaRPr lang="en-US" sz="4400" dirty="0"/>
          </a:p>
        </p:txBody>
      </p:sp>
      <p:sp>
        <p:nvSpPr>
          <p:cNvPr id="3" name="Text Placeholder 2">
            <a:extLst>
              <a:ext uri="{FF2B5EF4-FFF2-40B4-BE49-F238E27FC236}">
                <a16:creationId xmlns:a16="http://schemas.microsoft.com/office/drawing/2014/main" id="{064284F1-189D-4FCA-B8A2-FE10F75751A7}"/>
              </a:ext>
            </a:extLst>
          </p:cNvPr>
          <p:cNvSpPr>
            <a:spLocks noGrp="1"/>
          </p:cNvSpPr>
          <p:nvPr>
            <p:ph type="body" idx="1"/>
          </p:nvPr>
        </p:nvSpPr>
        <p:spPr/>
        <p:txBody>
          <a:bodyPr>
            <a:normAutofit lnSpcReduction="10000"/>
          </a:bodyPr>
          <a:lstStyle/>
          <a:p>
            <a:pPr algn="ctr"/>
            <a:r>
              <a:rPr lang="en-US" sz="3200" dirty="0">
                <a:latin typeface="Mongolian Baiti" panose="03000500000000000000" pitchFamily="66" charset="0"/>
                <a:cs typeface="Mongolian Baiti" panose="03000500000000000000" pitchFamily="66" charset="0"/>
              </a:rPr>
              <a:t>Standards</a:t>
            </a:r>
          </a:p>
        </p:txBody>
      </p:sp>
      <p:sp>
        <p:nvSpPr>
          <p:cNvPr id="4" name="Content Placeholder 3">
            <a:extLst>
              <a:ext uri="{FF2B5EF4-FFF2-40B4-BE49-F238E27FC236}">
                <a16:creationId xmlns:a16="http://schemas.microsoft.com/office/drawing/2014/main" id="{CF961AF2-F371-4A13-A276-104954442147}"/>
              </a:ext>
            </a:extLst>
          </p:cNvPr>
          <p:cNvSpPr>
            <a:spLocks noGrp="1"/>
          </p:cNvSpPr>
          <p:nvPr>
            <p:ph sz="half" idx="2"/>
          </p:nvPr>
        </p:nvSpPr>
        <p:spPr/>
        <p:txBody>
          <a:bodyPr>
            <a:normAutofit fontScale="92500"/>
          </a:bodyPr>
          <a:lstStyle/>
          <a:p>
            <a:pPr>
              <a:lnSpc>
                <a:spcPct val="150000"/>
              </a:lnSpc>
              <a:buFont typeface="Wingdings" panose="05000000000000000000" pitchFamily="2" charset="2"/>
              <a:buChar char="Ø"/>
            </a:pPr>
            <a:r>
              <a:rPr lang="en-US" sz="2400" dirty="0">
                <a:latin typeface="Mongolian Baiti" panose="03000500000000000000" pitchFamily="66" charset="0"/>
                <a:cs typeface="Mongolian Baiti" panose="03000500000000000000" pitchFamily="66" charset="0"/>
              </a:rPr>
              <a:t>State &amp; Federal Law</a:t>
            </a:r>
          </a:p>
          <a:p>
            <a:pPr>
              <a:lnSpc>
                <a:spcPct val="150000"/>
              </a:lnSpc>
              <a:buFont typeface="Wingdings" panose="05000000000000000000" pitchFamily="2" charset="2"/>
              <a:buChar char="Ø"/>
            </a:pPr>
            <a:r>
              <a:rPr lang="en-US" sz="2400" dirty="0">
                <a:latin typeface="Mongolian Baiti" panose="03000500000000000000" pitchFamily="66" charset="0"/>
                <a:cs typeface="Mongolian Baiti" panose="03000500000000000000" pitchFamily="66" charset="0"/>
              </a:rPr>
              <a:t>Clearly Established Case Law:</a:t>
            </a:r>
          </a:p>
          <a:p>
            <a:pPr lvl="1">
              <a:lnSpc>
                <a:spcPct val="150000"/>
              </a:lnSpc>
              <a:buFont typeface="Wingdings" panose="05000000000000000000" pitchFamily="2" charset="2"/>
              <a:buChar char="Ø"/>
            </a:pPr>
            <a:r>
              <a:rPr lang="en-US" sz="2400" dirty="0">
                <a:latin typeface="Mongolian Baiti" panose="03000500000000000000" pitchFamily="66" charset="0"/>
                <a:cs typeface="Mongolian Baiti" panose="03000500000000000000" pitchFamily="66" charset="0"/>
              </a:rPr>
              <a:t>Graham v. Connor</a:t>
            </a:r>
          </a:p>
          <a:p>
            <a:pPr lvl="1">
              <a:lnSpc>
                <a:spcPct val="150000"/>
              </a:lnSpc>
              <a:buFont typeface="Wingdings" panose="05000000000000000000" pitchFamily="2" charset="2"/>
              <a:buChar char="Ø"/>
            </a:pPr>
            <a:r>
              <a:rPr lang="en-US" sz="2400" dirty="0">
                <a:latin typeface="Mongolian Baiti" panose="03000500000000000000" pitchFamily="66" charset="0"/>
                <a:cs typeface="Mongolian Baiti" panose="03000500000000000000" pitchFamily="66" charset="0"/>
              </a:rPr>
              <a:t>Tennessee v. Garner</a:t>
            </a:r>
          </a:p>
          <a:p>
            <a:pPr lvl="1">
              <a:lnSpc>
                <a:spcPct val="150000"/>
              </a:lnSpc>
              <a:buFont typeface="Wingdings" panose="05000000000000000000" pitchFamily="2" charset="2"/>
              <a:buChar char="Ø"/>
            </a:pPr>
            <a:r>
              <a:rPr lang="en-US" sz="2400" dirty="0">
                <a:latin typeface="Mongolian Baiti" panose="03000500000000000000" pitchFamily="66" charset="0"/>
                <a:cs typeface="Mongolian Baiti" panose="03000500000000000000" pitchFamily="66" charset="0"/>
              </a:rPr>
              <a:t>Commonwealth v. Adams</a:t>
            </a:r>
          </a:p>
          <a:p>
            <a:pPr marL="274320" lvl="1" indent="0">
              <a:buNone/>
            </a:pPr>
            <a:endParaRPr lang="en-US" sz="2400" dirty="0">
              <a:latin typeface="Mongolian Baiti" panose="03000500000000000000" pitchFamily="66" charset="0"/>
              <a:cs typeface="Mongolian Baiti" panose="03000500000000000000" pitchFamily="66" charset="0"/>
            </a:endParaRPr>
          </a:p>
        </p:txBody>
      </p:sp>
      <p:sp>
        <p:nvSpPr>
          <p:cNvPr id="5" name="Text Placeholder 4">
            <a:extLst>
              <a:ext uri="{FF2B5EF4-FFF2-40B4-BE49-F238E27FC236}">
                <a16:creationId xmlns:a16="http://schemas.microsoft.com/office/drawing/2014/main" id="{000C08A4-1ECB-4905-970D-6EBB0E9BC34E}"/>
              </a:ext>
            </a:extLst>
          </p:cNvPr>
          <p:cNvSpPr>
            <a:spLocks noGrp="1"/>
          </p:cNvSpPr>
          <p:nvPr>
            <p:ph type="body" sz="quarter" idx="3"/>
          </p:nvPr>
        </p:nvSpPr>
        <p:spPr/>
        <p:txBody>
          <a:bodyPr>
            <a:normAutofit lnSpcReduction="10000"/>
          </a:bodyPr>
          <a:lstStyle/>
          <a:p>
            <a:pPr algn="ctr"/>
            <a:r>
              <a:rPr lang="en-US" sz="3200" dirty="0">
                <a:latin typeface="Mongolian Baiti" panose="03000500000000000000" pitchFamily="66" charset="0"/>
                <a:cs typeface="Mongolian Baiti" panose="03000500000000000000" pitchFamily="66" charset="0"/>
              </a:rPr>
              <a:t>Guidelines</a:t>
            </a:r>
          </a:p>
        </p:txBody>
      </p:sp>
      <p:sp>
        <p:nvSpPr>
          <p:cNvPr id="6" name="Content Placeholder 5">
            <a:extLst>
              <a:ext uri="{FF2B5EF4-FFF2-40B4-BE49-F238E27FC236}">
                <a16:creationId xmlns:a16="http://schemas.microsoft.com/office/drawing/2014/main" id="{0ABEB4C3-4C66-482B-8F34-910910129C56}"/>
              </a:ext>
            </a:extLst>
          </p:cNvPr>
          <p:cNvSpPr>
            <a:spLocks noGrp="1"/>
          </p:cNvSpPr>
          <p:nvPr>
            <p:ph sz="quarter" idx="4"/>
          </p:nvPr>
        </p:nvSpPr>
        <p:spPr/>
        <p:txBody>
          <a:bodyPr>
            <a:normAutofit/>
          </a:bodyPr>
          <a:lstStyle/>
          <a:p>
            <a:pPr>
              <a:lnSpc>
                <a:spcPct val="150000"/>
              </a:lnSpc>
              <a:buFont typeface="Wingdings" panose="05000000000000000000" pitchFamily="2" charset="2"/>
              <a:buChar char="Ø"/>
            </a:pPr>
            <a:r>
              <a:rPr lang="en-US" sz="2400" dirty="0">
                <a:latin typeface="Mongolian Baiti" panose="03000500000000000000" pitchFamily="66" charset="0"/>
                <a:cs typeface="Mongolian Baiti" panose="03000500000000000000" pitchFamily="66" charset="0"/>
              </a:rPr>
              <a:t>MPTC Use of Force Model</a:t>
            </a:r>
          </a:p>
          <a:p>
            <a:pPr>
              <a:lnSpc>
                <a:spcPct val="150000"/>
              </a:lnSpc>
              <a:buFont typeface="Wingdings" panose="05000000000000000000" pitchFamily="2" charset="2"/>
              <a:buChar char="Ø"/>
            </a:pPr>
            <a:r>
              <a:rPr lang="en-US" sz="2400" dirty="0">
                <a:latin typeface="Mongolian Baiti" panose="03000500000000000000" pitchFamily="66" charset="0"/>
                <a:cs typeface="Mongolian Baiti" panose="03000500000000000000" pitchFamily="66" charset="0"/>
              </a:rPr>
              <a:t>Department Policies and Procedures</a:t>
            </a:r>
          </a:p>
        </p:txBody>
      </p:sp>
    </p:spTree>
    <p:extLst>
      <p:ext uri="{BB962C8B-B14F-4D97-AF65-F5344CB8AC3E}">
        <p14:creationId xmlns:p14="http://schemas.microsoft.com/office/powerpoint/2010/main" val="24751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786D-5640-4A48-BF0B-8EA58DA2B5E0}"/>
              </a:ext>
            </a:extLst>
          </p:cNvPr>
          <p:cNvSpPr>
            <a:spLocks noGrp="1"/>
          </p:cNvSpPr>
          <p:nvPr>
            <p:ph type="title"/>
          </p:nvPr>
        </p:nvSpPr>
        <p:spPr>
          <a:xfrm>
            <a:off x="838200" y="254289"/>
            <a:ext cx="10515600" cy="1325563"/>
          </a:xfrm>
        </p:spPr>
        <p:txBody>
          <a:bodyPr/>
          <a:lstStyle/>
          <a:p>
            <a:r>
              <a:rPr lang="en-US" i="1" dirty="0">
                <a:effectLst>
                  <a:outerShdw blurRad="38100" dist="38100" dir="2700000" algn="tl">
                    <a:srgbClr val="000000">
                      <a:alpha val="43137"/>
                    </a:srgbClr>
                  </a:outerShdw>
                </a:effectLst>
              </a:rPr>
              <a:t>Graham v. Connor </a:t>
            </a:r>
            <a:r>
              <a:rPr lang="en-US" dirty="0">
                <a:effectLst>
                  <a:outerShdw blurRad="38100" dist="38100" dir="2700000" algn="tl">
                    <a:srgbClr val="000000">
                      <a:alpha val="43137"/>
                    </a:srgbClr>
                  </a:outerShdw>
                </a:effectLst>
              </a:rPr>
              <a:t>(1989)</a:t>
            </a:r>
            <a:endParaRPr lang="en-US"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0CCD080-F20B-4935-9E3B-53AF2DCB1FBB}"/>
              </a:ext>
            </a:extLst>
          </p:cNvPr>
          <p:cNvSpPr>
            <a:spLocks noGrp="1"/>
          </p:cNvSpPr>
          <p:nvPr>
            <p:ph idx="1"/>
          </p:nvPr>
        </p:nvSpPr>
        <p:spPr>
          <a:xfrm>
            <a:off x="286050" y="1432954"/>
            <a:ext cx="9205480" cy="5024996"/>
          </a:xfrm>
        </p:spPr>
        <p:txBody>
          <a:bodyPr>
            <a:noAutofit/>
          </a:bodyPr>
          <a:lstStyle/>
          <a:p>
            <a:pPr>
              <a:spcAft>
                <a:spcPts val="1200"/>
              </a:spcAft>
            </a:pPr>
            <a:r>
              <a:rPr lang="en-US" sz="2800" dirty="0"/>
              <a:t>Established that a use of force during an arrest or investigative stop is a </a:t>
            </a:r>
            <a:r>
              <a:rPr lang="en-US" sz="2800" b="1" u="sng" dirty="0"/>
              <a:t>seizure</a:t>
            </a:r>
            <a:r>
              <a:rPr lang="en-US" sz="2800" dirty="0"/>
              <a:t> under the 4</a:t>
            </a:r>
            <a:r>
              <a:rPr lang="en-US" sz="2800" baseline="30000" dirty="0"/>
              <a:t>th</a:t>
            </a:r>
            <a:r>
              <a:rPr lang="en-US" sz="2800" dirty="0"/>
              <a:t> Amendment.</a:t>
            </a:r>
          </a:p>
          <a:p>
            <a:r>
              <a:rPr lang="en-US" sz="2500" dirty="0"/>
              <a:t>The officer’s actions must be </a:t>
            </a:r>
            <a:r>
              <a:rPr lang="en-US" sz="2800" b="1" dirty="0"/>
              <a:t>“objectively reasonable:”</a:t>
            </a:r>
          </a:p>
          <a:p>
            <a:pPr lvl="1">
              <a:buFont typeface="Courier New" panose="02070309020205020404" pitchFamily="49" charset="0"/>
              <a:buChar char="o"/>
            </a:pPr>
            <a:r>
              <a:rPr lang="en-US" sz="2800" dirty="0"/>
              <a:t> in light of the facts and circumstances confronting them at the time</a:t>
            </a:r>
          </a:p>
          <a:p>
            <a:pPr marL="457200" lvl="1" indent="0">
              <a:spcAft>
                <a:spcPts val="1200"/>
              </a:spcAft>
              <a:buNone/>
            </a:pPr>
            <a:endParaRPr lang="en-US" sz="2800" dirty="0"/>
          </a:p>
        </p:txBody>
      </p:sp>
      <p:pic>
        <p:nvPicPr>
          <p:cNvPr id="1026" name="Picture 2" descr="Split-Second Decisions: How a Supreme Court Case Shaped Modern Policing -  The New York Times">
            <a:extLst>
              <a:ext uri="{FF2B5EF4-FFF2-40B4-BE49-F238E27FC236}">
                <a16:creationId xmlns:a16="http://schemas.microsoft.com/office/drawing/2014/main" id="{3FC583E6-ADA4-49C5-98C5-B9285BA4B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485" y="1513608"/>
            <a:ext cx="2262465" cy="3114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94D82C-8753-4C11-A27F-B0CD8ADDCE30}"/>
              </a:ext>
            </a:extLst>
          </p:cNvPr>
          <p:cNvSpPr txBox="1"/>
          <p:nvPr/>
        </p:nvSpPr>
        <p:spPr>
          <a:xfrm>
            <a:off x="9494981" y="4628283"/>
            <a:ext cx="1958110" cy="369332"/>
          </a:xfrm>
          <a:prstGeom prst="rect">
            <a:avLst/>
          </a:prstGeom>
          <a:noFill/>
        </p:spPr>
        <p:txBody>
          <a:bodyPr wrap="square" rtlCol="0">
            <a:spAutoFit/>
          </a:bodyPr>
          <a:lstStyle/>
          <a:p>
            <a:r>
              <a:rPr lang="en-US" dirty="0" err="1"/>
              <a:t>Dethorne</a:t>
            </a:r>
            <a:r>
              <a:rPr lang="en-US" dirty="0"/>
              <a:t> Graham</a:t>
            </a:r>
          </a:p>
        </p:txBody>
      </p:sp>
    </p:spTree>
    <p:extLst>
      <p:ext uri="{BB962C8B-B14F-4D97-AF65-F5344CB8AC3E}">
        <p14:creationId xmlns:p14="http://schemas.microsoft.com/office/powerpoint/2010/main" val="401763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786D-5640-4A48-BF0B-8EA58DA2B5E0}"/>
              </a:ext>
            </a:extLst>
          </p:cNvPr>
          <p:cNvSpPr>
            <a:spLocks noGrp="1"/>
          </p:cNvSpPr>
          <p:nvPr>
            <p:ph type="title"/>
          </p:nvPr>
        </p:nvSpPr>
        <p:spPr>
          <a:xfrm>
            <a:off x="838200" y="180398"/>
            <a:ext cx="10515600" cy="1325563"/>
          </a:xfrm>
        </p:spPr>
        <p:txBody>
          <a:bodyPr/>
          <a:lstStyle/>
          <a:p>
            <a:r>
              <a:rPr lang="en-US" dirty="0">
                <a:effectLst>
                  <a:outerShdw blurRad="38100" dist="38100" dir="2700000" algn="tl">
                    <a:srgbClr val="000000">
                      <a:alpha val="43137"/>
                    </a:srgbClr>
                  </a:outerShdw>
                </a:effectLst>
              </a:rPr>
              <a:t>The Opinion of the Court, cont’d</a:t>
            </a:r>
            <a:endParaRPr lang="en-US"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0CCD080-F20B-4935-9E3B-53AF2DCB1FBB}"/>
              </a:ext>
            </a:extLst>
          </p:cNvPr>
          <p:cNvSpPr>
            <a:spLocks noGrp="1"/>
          </p:cNvSpPr>
          <p:nvPr>
            <p:ph idx="1"/>
          </p:nvPr>
        </p:nvSpPr>
        <p:spPr>
          <a:xfrm>
            <a:off x="3371272" y="1505961"/>
            <a:ext cx="8515928" cy="4802475"/>
          </a:xfrm>
        </p:spPr>
        <p:txBody>
          <a:bodyPr>
            <a:noAutofit/>
          </a:bodyPr>
          <a:lstStyle/>
          <a:p>
            <a:pPr marL="0" indent="0">
              <a:spcAft>
                <a:spcPts val="1200"/>
              </a:spcAft>
              <a:buNone/>
            </a:pPr>
            <a:r>
              <a:rPr lang="en-US" sz="3200" dirty="0">
                <a:effectLst/>
                <a:ea typeface="Calibri" panose="020F0502020204030204" pitchFamily="34" charset="0"/>
              </a:rPr>
              <a:t>“The </a:t>
            </a:r>
            <a:r>
              <a:rPr lang="en-US" sz="3200" b="1" dirty="0">
                <a:solidFill>
                  <a:srgbClr val="FF0000"/>
                </a:solidFill>
                <a:effectLst/>
                <a:ea typeface="Calibri" panose="020F0502020204030204" pitchFamily="34" charset="0"/>
              </a:rPr>
              <a:t>‘reasonableness</a:t>
            </a:r>
            <a:r>
              <a:rPr lang="en-US" sz="3200" dirty="0">
                <a:effectLst/>
                <a:ea typeface="Calibri" panose="020F0502020204030204" pitchFamily="34" charset="0"/>
              </a:rPr>
              <a:t>’ of a particular use of force must be judged from the </a:t>
            </a:r>
            <a:r>
              <a:rPr lang="en-US" sz="3200" dirty="0">
                <a:solidFill>
                  <a:srgbClr val="FF0000"/>
                </a:solidFill>
                <a:effectLst/>
                <a:ea typeface="Calibri" panose="020F0502020204030204" pitchFamily="34" charset="0"/>
              </a:rPr>
              <a:t>perspective of a reasonable officer on the scene</a:t>
            </a:r>
            <a:r>
              <a:rPr lang="en-US" sz="3200" dirty="0">
                <a:effectLst/>
                <a:ea typeface="Calibri" panose="020F0502020204030204" pitchFamily="34" charset="0"/>
              </a:rPr>
              <a:t>, rather than with the 20/20 vision of hindsight...The calculus of reasonableness must embody allowance for the fact that </a:t>
            </a:r>
            <a:r>
              <a:rPr lang="en-US" sz="3200" dirty="0">
                <a:solidFill>
                  <a:srgbClr val="FF0000"/>
                </a:solidFill>
                <a:effectLst/>
                <a:ea typeface="Calibri" panose="020F0502020204030204" pitchFamily="34" charset="0"/>
              </a:rPr>
              <a:t>police officers are often forced to make split-second judgments - in circumstances that are tense, uncertain and rapidly evolving…</a:t>
            </a:r>
            <a:endParaRPr lang="en-US" sz="3200" dirty="0">
              <a:effectLst/>
              <a:ea typeface="Calibri" panose="020F0502020204030204" pitchFamily="34" charset="0"/>
            </a:endParaRPr>
          </a:p>
        </p:txBody>
      </p:sp>
      <p:sp>
        <p:nvSpPr>
          <p:cNvPr id="6" name="TextBox 5">
            <a:extLst>
              <a:ext uri="{FF2B5EF4-FFF2-40B4-BE49-F238E27FC236}">
                <a16:creationId xmlns:a16="http://schemas.microsoft.com/office/drawing/2014/main" id="{EA94D82C-8753-4C11-A27F-B0CD8ADDCE30}"/>
              </a:ext>
            </a:extLst>
          </p:cNvPr>
          <p:cNvSpPr txBox="1"/>
          <p:nvPr/>
        </p:nvSpPr>
        <p:spPr>
          <a:xfrm>
            <a:off x="206809" y="5182280"/>
            <a:ext cx="2782453" cy="461665"/>
          </a:xfrm>
          <a:prstGeom prst="rect">
            <a:avLst/>
          </a:prstGeom>
          <a:noFill/>
        </p:spPr>
        <p:txBody>
          <a:bodyPr wrap="square" rtlCol="0">
            <a:spAutoFit/>
          </a:bodyPr>
          <a:lstStyle/>
          <a:p>
            <a:pPr algn="ctr"/>
            <a:r>
              <a:rPr lang="en-US" sz="1200" dirty="0"/>
              <a:t>Chief Justice William Rehnquist delivered the unanimous decision of the Court.</a:t>
            </a:r>
          </a:p>
        </p:txBody>
      </p:sp>
      <p:pic>
        <p:nvPicPr>
          <p:cNvPr id="4" name="Picture 3">
            <a:extLst>
              <a:ext uri="{FF2B5EF4-FFF2-40B4-BE49-F238E27FC236}">
                <a16:creationId xmlns:a16="http://schemas.microsoft.com/office/drawing/2014/main" id="{56CAFBCF-7934-400A-B567-1876AD1C1C70}"/>
              </a:ext>
            </a:extLst>
          </p:cNvPr>
          <p:cNvPicPr>
            <a:picLocks noChangeAspect="1"/>
          </p:cNvPicPr>
          <p:nvPr/>
        </p:nvPicPr>
        <p:blipFill>
          <a:blip r:embed="rId2"/>
          <a:stretch>
            <a:fillRect/>
          </a:stretch>
        </p:blipFill>
        <p:spPr>
          <a:xfrm>
            <a:off x="145474" y="1438955"/>
            <a:ext cx="2905125" cy="3743325"/>
          </a:xfrm>
          <a:prstGeom prst="rect">
            <a:avLst/>
          </a:prstGeom>
        </p:spPr>
      </p:pic>
    </p:spTree>
    <p:extLst>
      <p:ext uri="{BB962C8B-B14F-4D97-AF65-F5344CB8AC3E}">
        <p14:creationId xmlns:p14="http://schemas.microsoft.com/office/powerpoint/2010/main" val="232099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786D-5640-4A48-BF0B-8EA58DA2B5E0}"/>
              </a:ext>
            </a:extLst>
          </p:cNvPr>
          <p:cNvSpPr>
            <a:spLocks noGrp="1"/>
          </p:cNvSpPr>
          <p:nvPr>
            <p:ph type="title"/>
          </p:nvPr>
        </p:nvSpPr>
        <p:spPr>
          <a:xfrm>
            <a:off x="206809" y="113392"/>
            <a:ext cx="10515600" cy="1325563"/>
          </a:xfrm>
        </p:spPr>
        <p:txBody>
          <a:bodyPr/>
          <a:lstStyle/>
          <a:p>
            <a:r>
              <a:rPr lang="en-US" dirty="0">
                <a:effectLst>
                  <a:outerShdw blurRad="38100" dist="38100" dir="2700000" algn="tl">
                    <a:srgbClr val="000000">
                      <a:alpha val="43137"/>
                    </a:srgbClr>
                  </a:outerShdw>
                </a:effectLst>
              </a:rPr>
              <a:t>The Opinion of the Court –</a:t>
            </a:r>
            <a:r>
              <a:rPr lang="en-US" dirty="0">
                <a:solidFill>
                  <a:srgbClr val="FF0000"/>
                </a:solidFill>
                <a:effectLst>
                  <a:outerShdw blurRad="38100" dist="38100" dir="2700000" algn="tl">
                    <a:srgbClr val="000000">
                      <a:alpha val="43137"/>
                    </a:srgbClr>
                  </a:outerShdw>
                </a:effectLst>
              </a:rPr>
              <a:t>The Graham Factors</a:t>
            </a:r>
          </a:p>
        </p:txBody>
      </p:sp>
      <p:sp>
        <p:nvSpPr>
          <p:cNvPr id="3" name="Content Placeholder 2">
            <a:extLst>
              <a:ext uri="{FF2B5EF4-FFF2-40B4-BE49-F238E27FC236}">
                <a16:creationId xmlns:a16="http://schemas.microsoft.com/office/drawing/2014/main" id="{B0CCD080-F20B-4935-9E3B-53AF2DCB1FBB}"/>
              </a:ext>
            </a:extLst>
          </p:cNvPr>
          <p:cNvSpPr>
            <a:spLocks noGrp="1"/>
          </p:cNvSpPr>
          <p:nvPr>
            <p:ph idx="1"/>
          </p:nvPr>
        </p:nvSpPr>
        <p:spPr>
          <a:xfrm>
            <a:off x="3176588" y="877052"/>
            <a:ext cx="9015412" cy="2332873"/>
          </a:xfrm>
        </p:spPr>
        <p:txBody>
          <a:bodyPr>
            <a:noAutofit/>
          </a:bodyPr>
          <a:lstStyle/>
          <a:p>
            <a:pPr marL="0" indent="0">
              <a:spcAft>
                <a:spcPts val="1200"/>
              </a:spcAft>
              <a:buNone/>
            </a:pPr>
            <a:r>
              <a:rPr lang="en-US" sz="2800" dirty="0">
                <a:effectLst/>
                <a:ea typeface="Calibri" panose="020F0502020204030204" pitchFamily="34" charset="0"/>
              </a:rPr>
              <a:t>“The test of </a:t>
            </a:r>
            <a:r>
              <a:rPr lang="en-US" sz="2800" b="1" dirty="0">
                <a:solidFill>
                  <a:srgbClr val="FF0000"/>
                </a:solidFill>
                <a:effectLst/>
                <a:ea typeface="Calibri" panose="020F0502020204030204" pitchFamily="34" charset="0"/>
              </a:rPr>
              <a:t>reasonableness</a:t>
            </a:r>
            <a:r>
              <a:rPr lang="en-US" sz="2800" dirty="0">
                <a:effectLst/>
                <a:ea typeface="Calibri" panose="020F0502020204030204" pitchFamily="34" charset="0"/>
              </a:rPr>
              <a:t> under the 4th Amendment is not capable of a precise definition or mechanical application...Its proper application requires careful attention to the facts of each particular case, including:</a:t>
            </a:r>
          </a:p>
        </p:txBody>
      </p:sp>
      <p:sp>
        <p:nvSpPr>
          <p:cNvPr id="6" name="TextBox 5">
            <a:extLst>
              <a:ext uri="{FF2B5EF4-FFF2-40B4-BE49-F238E27FC236}">
                <a16:creationId xmlns:a16="http://schemas.microsoft.com/office/drawing/2014/main" id="{EA94D82C-8753-4C11-A27F-B0CD8ADDCE30}"/>
              </a:ext>
            </a:extLst>
          </p:cNvPr>
          <p:cNvSpPr txBox="1"/>
          <p:nvPr/>
        </p:nvSpPr>
        <p:spPr>
          <a:xfrm>
            <a:off x="206809" y="5182280"/>
            <a:ext cx="2782453" cy="461665"/>
          </a:xfrm>
          <a:prstGeom prst="rect">
            <a:avLst/>
          </a:prstGeom>
          <a:noFill/>
        </p:spPr>
        <p:txBody>
          <a:bodyPr wrap="square" rtlCol="0">
            <a:spAutoFit/>
          </a:bodyPr>
          <a:lstStyle/>
          <a:p>
            <a:pPr algn="ctr"/>
            <a:r>
              <a:rPr lang="en-US" sz="1200" dirty="0"/>
              <a:t>Chief Justice William Rehnquist delivered the unanimous decision of the Court.</a:t>
            </a:r>
          </a:p>
        </p:txBody>
      </p:sp>
      <p:pic>
        <p:nvPicPr>
          <p:cNvPr id="4" name="Picture 3">
            <a:extLst>
              <a:ext uri="{FF2B5EF4-FFF2-40B4-BE49-F238E27FC236}">
                <a16:creationId xmlns:a16="http://schemas.microsoft.com/office/drawing/2014/main" id="{56CAFBCF-7934-400A-B567-1876AD1C1C70}"/>
              </a:ext>
            </a:extLst>
          </p:cNvPr>
          <p:cNvPicPr>
            <a:picLocks noChangeAspect="1"/>
          </p:cNvPicPr>
          <p:nvPr/>
        </p:nvPicPr>
        <p:blipFill>
          <a:blip r:embed="rId2"/>
          <a:stretch>
            <a:fillRect/>
          </a:stretch>
        </p:blipFill>
        <p:spPr>
          <a:xfrm>
            <a:off x="145474" y="1438955"/>
            <a:ext cx="2905125" cy="3743325"/>
          </a:xfrm>
          <a:prstGeom prst="rect">
            <a:avLst/>
          </a:prstGeom>
        </p:spPr>
      </p:pic>
      <p:sp>
        <p:nvSpPr>
          <p:cNvPr id="7" name="TextBox 6">
            <a:extLst>
              <a:ext uri="{FF2B5EF4-FFF2-40B4-BE49-F238E27FC236}">
                <a16:creationId xmlns:a16="http://schemas.microsoft.com/office/drawing/2014/main" id="{6CA9E42C-2875-EC33-A307-F16BEDBB1666}"/>
              </a:ext>
            </a:extLst>
          </p:cNvPr>
          <p:cNvSpPr txBox="1"/>
          <p:nvPr/>
        </p:nvSpPr>
        <p:spPr>
          <a:xfrm>
            <a:off x="3414712" y="3628008"/>
            <a:ext cx="8434387" cy="2554545"/>
          </a:xfrm>
          <a:prstGeom prst="rect">
            <a:avLst/>
          </a:prstGeom>
          <a:noFill/>
        </p:spPr>
        <p:txBody>
          <a:bodyPr wrap="square">
            <a:spAutoFit/>
          </a:bodyPr>
          <a:lstStyle/>
          <a:p>
            <a:pPr marL="0" indent="0">
              <a:spcAft>
                <a:spcPts val="1200"/>
              </a:spcAft>
              <a:buNone/>
            </a:pPr>
            <a:r>
              <a:rPr lang="en-US" sz="2800" b="1" dirty="0">
                <a:solidFill>
                  <a:srgbClr val="FF0000"/>
                </a:solidFill>
                <a:effectLst/>
                <a:ea typeface="Calibri" panose="020F0502020204030204" pitchFamily="34" charset="0"/>
              </a:rPr>
              <a:t>the severity of the crime at issue</a:t>
            </a:r>
            <a:r>
              <a:rPr lang="en-US" sz="2800" b="1" dirty="0">
                <a:effectLst/>
                <a:ea typeface="Calibri" panose="020F0502020204030204" pitchFamily="34" charset="0"/>
              </a:rPr>
              <a:t>, </a:t>
            </a:r>
          </a:p>
          <a:p>
            <a:pPr marL="0" indent="0">
              <a:spcAft>
                <a:spcPts val="1200"/>
              </a:spcAft>
              <a:buNone/>
            </a:pPr>
            <a:r>
              <a:rPr lang="en-US" sz="2800" b="1" dirty="0">
                <a:solidFill>
                  <a:srgbClr val="FF0000"/>
                </a:solidFill>
                <a:effectLst/>
                <a:ea typeface="Calibri" panose="020F0502020204030204" pitchFamily="34" charset="0"/>
              </a:rPr>
              <a:t>whether the suspect poses an immediate threat to the officer or others </a:t>
            </a:r>
            <a:r>
              <a:rPr lang="en-US" sz="2800" b="1" dirty="0">
                <a:effectLst/>
                <a:ea typeface="Calibri" panose="020F0502020204030204" pitchFamily="34" charset="0"/>
              </a:rPr>
              <a:t>and </a:t>
            </a:r>
          </a:p>
          <a:p>
            <a:pPr marL="0" indent="0">
              <a:spcAft>
                <a:spcPts val="1200"/>
              </a:spcAft>
              <a:buNone/>
            </a:pPr>
            <a:r>
              <a:rPr lang="en-US" sz="2800" b="1" dirty="0">
                <a:solidFill>
                  <a:srgbClr val="FF0000"/>
                </a:solidFill>
                <a:effectLst/>
                <a:ea typeface="Calibri" panose="020F0502020204030204" pitchFamily="34" charset="0"/>
              </a:rPr>
              <a:t>whether or not he is actively resisting arrest or attempting to evade arrest by flight...” </a:t>
            </a:r>
          </a:p>
        </p:txBody>
      </p:sp>
    </p:spTree>
    <p:extLst>
      <p:ext uri="{BB962C8B-B14F-4D97-AF65-F5344CB8AC3E}">
        <p14:creationId xmlns:p14="http://schemas.microsoft.com/office/powerpoint/2010/main" val="38595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52AC-9DF1-42B6-A2D4-95340C4281E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Totality of the Circumstances</a:t>
            </a:r>
          </a:p>
        </p:txBody>
      </p:sp>
      <p:sp>
        <p:nvSpPr>
          <p:cNvPr id="3" name="Content Placeholder 2">
            <a:extLst>
              <a:ext uri="{FF2B5EF4-FFF2-40B4-BE49-F238E27FC236}">
                <a16:creationId xmlns:a16="http://schemas.microsoft.com/office/drawing/2014/main" id="{48B0D83F-05DC-4009-B1E0-A12977D942E6}"/>
              </a:ext>
            </a:extLst>
          </p:cNvPr>
          <p:cNvSpPr>
            <a:spLocks noGrp="1"/>
          </p:cNvSpPr>
          <p:nvPr>
            <p:ph idx="1"/>
          </p:nvPr>
        </p:nvSpPr>
        <p:spPr>
          <a:xfrm>
            <a:off x="372534" y="1569462"/>
            <a:ext cx="9279466" cy="4591193"/>
          </a:xfrm>
        </p:spPr>
        <p:txBody>
          <a:bodyPr>
            <a:normAutofit/>
          </a:bodyPr>
          <a:lstStyle/>
          <a:p>
            <a:pPr marL="0" indent="0">
              <a:spcAft>
                <a:spcPts val="1200"/>
              </a:spcAft>
              <a:buNone/>
            </a:pPr>
            <a:r>
              <a:rPr lang="en-US" sz="2800" dirty="0"/>
              <a:t>Courts consider the “totality” from the perspective of the “reasonable” officer on scene, including:</a:t>
            </a:r>
          </a:p>
          <a:p>
            <a:pPr marL="684213" marR="0" lvl="0" indent="-341313">
              <a:lnSpc>
                <a:spcPct val="115000"/>
              </a:lnSpc>
              <a:spcBef>
                <a:spcPts val="0"/>
              </a:spcBef>
              <a:spcAft>
                <a:spcPts val="1200"/>
              </a:spcAft>
              <a:buFont typeface="Symbol" panose="05050102010706020507" pitchFamily="18" charset="2"/>
              <a:buChar char=""/>
            </a:pPr>
            <a:r>
              <a:rPr lang="en-US" sz="2400" dirty="0">
                <a:effectLst/>
                <a:ea typeface="Calibri" panose="020F0502020204030204" pitchFamily="34" charset="0"/>
              </a:rPr>
              <a:t>Why were you there</a:t>
            </a:r>
          </a:p>
          <a:p>
            <a:pPr marL="684213" marR="0" lvl="0" indent="-341313">
              <a:lnSpc>
                <a:spcPct val="115000"/>
              </a:lnSpc>
              <a:spcBef>
                <a:spcPts val="0"/>
              </a:spcBef>
              <a:spcAft>
                <a:spcPts val="1200"/>
              </a:spcAft>
              <a:buFont typeface="Symbol" panose="05050102010706020507" pitchFamily="18" charset="2"/>
              <a:buChar char=""/>
            </a:pPr>
            <a:r>
              <a:rPr lang="en-US" sz="2400" dirty="0">
                <a:effectLst/>
                <a:ea typeface="Calibri" panose="020F0502020204030204" pitchFamily="34" charset="0"/>
              </a:rPr>
              <a:t> What did you know </a:t>
            </a:r>
          </a:p>
          <a:p>
            <a:pPr marL="684213" marR="0" lvl="0" indent="-341313">
              <a:lnSpc>
                <a:spcPct val="115000"/>
              </a:lnSpc>
              <a:spcBef>
                <a:spcPts val="0"/>
              </a:spcBef>
              <a:spcAft>
                <a:spcPts val="1200"/>
              </a:spcAft>
              <a:buFont typeface="Symbol" panose="05050102010706020507" pitchFamily="18" charset="2"/>
              <a:buChar char=""/>
            </a:pPr>
            <a:r>
              <a:rPr lang="en-US" sz="2400" dirty="0">
                <a:ea typeface="Calibri" panose="020F0502020204030204" pitchFamily="34" charset="0"/>
              </a:rPr>
              <a:t>When did you know</a:t>
            </a:r>
          </a:p>
          <a:p>
            <a:pPr marL="684213" marR="0" lvl="0" indent="-341313">
              <a:lnSpc>
                <a:spcPct val="115000"/>
              </a:lnSpc>
              <a:spcBef>
                <a:spcPts val="0"/>
              </a:spcBef>
              <a:spcAft>
                <a:spcPts val="1200"/>
              </a:spcAft>
              <a:buFont typeface="Symbol" panose="05050102010706020507" pitchFamily="18" charset="2"/>
              <a:buChar char=""/>
            </a:pPr>
            <a:r>
              <a:rPr lang="en-US" sz="2400" dirty="0">
                <a:effectLst/>
                <a:ea typeface="Calibri" panose="020F0502020204030204" pitchFamily="34" charset="0"/>
              </a:rPr>
              <a:t>Why was this the best way to resolve the situation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770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DB52F-AB3E-F0BE-DA80-47CCFE4CEF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A253BE-8234-DE1C-ADC4-9F7C96D7DB54}"/>
              </a:ext>
            </a:extLst>
          </p:cNvPr>
          <p:cNvSpPr>
            <a:spLocks noGrp="1"/>
          </p:cNvSpPr>
          <p:nvPr>
            <p:ph type="body" sz="quarter" idx="10"/>
          </p:nvPr>
        </p:nvSpPr>
        <p:spPr>
          <a:xfrm>
            <a:off x="0" y="515901"/>
            <a:ext cx="12192000" cy="849313"/>
          </a:xfrm>
        </p:spPr>
        <p:txBody>
          <a:bodyPr/>
          <a:lstStyle/>
          <a:p>
            <a:r>
              <a:rPr lang="en-US" dirty="0">
                <a:effectLst>
                  <a:outerShdw blurRad="38100" dist="38100" dir="2700000" algn="tl">
                    <a:srgbClr val="000000">
                      <a:alpha val="43137"/>
                    </a:srgbClr>
                  </a:outerShdw>
                </a:effectLst>
              </a:rPr>
              <a:t>Consider the Totality of the Circumstances</a:t>
            </a:r>
          </a:p>
        </p:txBody>
      </p:sp>
      <p:sp>
        <p:nvSpPr>
          <p:cNvPr id="3" name="Content Placeholder 2">
            <a:extLst>
              <a:ext uri="{FF2B5EF4-FFF2-40B4-BE49-F238E27FC236}">
                <a16:creationId xmlns:a16="http://schemas.microsoft.com/office/drawing/2014/main" id="{BEA2E562-5E67-FB5E-6AAD-BD539E6ABB85}"/>
              </a:ext>
            </a:extLst>
          </p:cNvPr>
          <p:cNvSpPr txBox="1">
            <a:spLocks/>
          </p:cNvSpPr>
          <p:nvPr/>
        </p:nvSpPr>
        <p:spPr>
          <a:xfrm>
            <a:off x="500269" y="1391479"/>
            <a:ext cx="10889974" cy="45259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Many factors compose the totality of the circumstances:</a:t>
            </a:r>
          </a:p>
        </p:txBody>
      </p:sp>
      <p:graphicFrame>
        <p:nvGraphicFramePr>
          <p:cNvPr id="6" name="Table 5">
            <a:extLst>
              <a:ext uri="{FF2B5EF4-FFF2-40B4-BE49-F238E27FC236}">
                <a16:creationId xmlns:a16="http://schemas.microsoft.com/office/drawing/2014/main" id="{A2522317-8DDB-5607-BF80-D56EC58EA30C}"/>
              </a:ext>
            </a:extLst>
          </p:cNvPr>
          <p:cNvGraphicFramePr>
            <a:graphicFrameLocks noGrp="1"/>
          </p:cNvGraphicFramePr>
          <p:nvPr>
            <p:extLst>
              <p:ext uri="{D42A27DB-BD31-4B8C-83A1-F6EECF244321}">
                <p14:modId xmlns:p14="http://schemas.microsoft.com/office/powerpoint/2010/main" val="2198312118"/>
              </p:ext>
            </p:extLst>
          </p:nvPr>
        </p:nvGraphicFramePr>
        <p:xfrm>
          <a:off x="226290" y="2042160"/>
          <a:ext cx="11739419" cy="4682490"/>
        </p:xfrm>
        <a:graphic>
          <a:graphicData uri="http://schemas.openxmlformats.org/drawingml/2006/table">
            <a:tbl>
              <a:tblPr firstRow="1" bandRow="1">
                <a:tableStyleId>{5C22544A-7EE6-4342-B048-85BDC9FD1C3A}</a:tableStyleId>
              </a:tblPr>
              <a:tblGrid>
                <a:gridCol w="11739419">
                  <a:extLst>
                    <a:ext uri="{9D8B030D-6E8A-4147-A177-3AD203B41FA5}">
                      <a16:colId xmlns:a16="http://schemas.microsoft.com/office/drawing/2014/main" val="1454893542"/>
                    </a:ext>
                  </a:extLst>
                </a:gridCol>
              </a:tblGrid>
              <a:tr h="4682490">
                <a:tc>
                  <a:txBody>
                    <a:bodyPr/>
                    <a:lstStyle/>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Description of environment</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Number of officers vs. the number of subjects </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Any </a:t>
                      </a:r>
                      <a:r>
                        <a:rPr lang="en-US" sz="2400" b="0" kern="1200" dirty="0">
                          <a:solidFill>
                            <a:srgbClr val="FF0000"/>
                          </a:solidFill>
                          <a:effectLst/>
                          <a:latin typeface="+mn-lt"/>
                          <a:ea typeface="+mn-ea"/>
                          <a:cs typeface="+mn-cs"/>
                        </a:rPr>
                        <a:t>de-escalation</a:t>
                      </a:r>
                      <a:r>
                        <a:rPr lang="en-US" sz="2400" b="0" kern="1200" dirty="0">
                          <a:solidFill>
                            <a:schemeClr val="tx1"/>
                          </a:solidFill>
                          <a:effectLst/>
                          <a:latin typeface="+mn-lt"/>
                          <a:ea typeface="+mn-ea"/>
                          <a:cs typeface="+mn-cs"/>
                        </a:rPr>
                        <a:t> tactics employed</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Officer’s size, age, and conditions vs. those of subject</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History of violence known at the time of the incident</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History in general</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Any </a:t>
                      </a:r>
                      <a:r>
                        <a:rPr lang="en-US" sz="2400" b="0" kern="1200" dirty="0">
                          <a:solidFill>
                            <a:srgbClr val="FF0000"/>
                          </a:solidFill>
                          <a:effectLst/>
                          <a:latin typeface="+mn-lt"/>
                          <a:ea typeface="+mn-ea"/>
                          <a:cs typeface="+mn-cs"/>
                        </a:rPr>
                        <a:t>psychiatric history </a:t>
                      </a:r>
                      <a:r>
                        <a:rPr lang="en-US" sz="2400" b="0" kern="1200" dirty="0">
                          <a:solidFill>
                            <a:schemeClr val="tx1"/>
                          </a:solidFill>
                          <a:effectLst/>
                          <a:latin typeface="+mn-lt"/>
                          <a:ea typeface="+mn-ea"/>
                          <a:cs typeface="+mn-cs"/>
                        </a:rPr>
                        <a:t>known at the time of the incident</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Any evidence of drug or alcohol use</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Presence of bystanders and the possible threat to them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0" kern="1200" dirty="0">
                          <a:solidFill>
                            <a:schemeClr val="tx1"/>
                          </a:solidFill>
                          <a:effectLst/>
                          <a:latin typeface="+mn-lt"/>
                          <a:ea typeface="+mn-ea"/>
                          <a:cs typeface="+mn-cs"/>
                        </a:rPr>
                        <a:t>Specific actions of the subject throughout the incident  </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Subject's reactions to commands or force used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005071"/>
                  </a:ext>
                </a:extLst>
              </a:tr>
            </a:tbl>
          </a:graphicData>
        </a:graphic>
      </p:graphicFrame>
    </p:spTree>
    <p:extLst>
      <p:ext uri="{BB962C8B-B14F-4D97-AF65-F5344CB8AC3E}">
        <p14:creationId xmlns:p14="http://schemas.microsoft.com/office/powerpoint/2010/main" val="2597308653"/>
      </p:ext>
    </p:extLst>
  </p:cSld>
  <p:clrMapOvr>
    <a:masterClrMapping/>
  </p:clrMapOvr>
  <p:transition spd="slow">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55634B-39C6-4CF2-A9B0-65ABDCD62954}"/>
              </a:ext>
            </a:extLst>
          </p:cNvPr>
          <p:cNvSpPr>
            <a:spLocks noGrp="1"/>
          </p:cNvSpPr>
          <p:nvPr>
            <p:ph type="body" sz="quarter" idx="10"/>
          </p:nvPr>
        </p:nvSpPr>
        <p:spPr>
          <a:xfrm>
            <a:off x="0" y="515901"/>
            <a:ext cx="12192000" cy="849313"/>
          </a:xfrm>
        </p:spPr>
        <p:txBody>
          <a:bodyPr/>
          <a:lstStyle/>
          <a:p>
            <a:r>
              <a:rPr lang="en-US" dirty="0">
                <a:effectLst>
                  <a:outerShdw blurRad="38100" dist="38100" dir="2700000" algn="tl">
                    <a:srgbClr val="000000">
                      <a:alpha val="43137"/>
                    </a:srgbClr>
                  </a:outerShdw>
                </a:effectLst>
              </a:rPr>
              <a:t>Consider the Totality of the Circumstances</a:t>
            </a:r>
          </a:p>
        </p:txBody>
      </p:sp>
      <p:sp>
        <p:nvSpPr>
          <p:cNvPr id="3" name="Content Placeholder 2">
            <a:extLst>
              <a:ext uri="{FF2B5EF4-FFF2-40B4-BE49-F238E27FC236}">
                <a16:creationId xmlns:a16="http://schemas.microsoft.com/office/drawing/2014/main" id="{29D19A12-2471-49E7-96BE-00AB525C4A28}"/>
              </a:ext>
            </a:extLst>
          </p:cNvPr>
          <p:cNvSpPr txBox="1">
            <a:spLocks/>
          </p:cNvSpPr>
          <p:nvPr/>
        </p:nvSpPr>
        <p:spPr>
          <a:xfrm>
            <a:off x="500269" y="1391479"/>
            <a:ext cx="10889974" cy="45259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Many factors compose the totality of the circumstances:</a:t>
            </a:r>
          </a:p>
        </p:txBody>
      </p:sp>
      <p:graphicFrame>
        <p:nvGraphicFramePr>
          <p:cNvPr id="6" name="Table 5">
            <a:extLst>
              <a:ext uri="{FF2B5EF4-FFF2-40B4-BE49-F238E27FC236}">
                <a16:creationId xmlns:a16="http://schemas.microsoft.com/office/drawing/2014/main" id="{B0B24457-CC19-474B-9D6F-C22028476F44}"/>
              </a:ext>
            </a:extLst>
          </p:cNvPr>
          <p:cNvGraphicFramePr>
            <a:graphicFrameLocks noGrp="1"/>
          </p:cNvGraphicFramePr>
          <p:nvPr>
            <p:extLst>
              <p:ext uri="{D42A27DB-BD31-4B8C-83A1-F6EECF244321}">
                <p14:modId xmlns:p14="http://schemas.microsoft.com/office/powerpoint/2010/main" val="2692609422"/>
              </p:ext>
            </p:extLst>
          </p:nvPr>
        </p:nvGraphicFramePr>
        <p:xfrm>
          <a:off x="226290" y="2042159"/>
          <a:ext cx="11739419" cy="8599878"/>
        </p:xfrm>
        <a:graphic>
          <a:graphicData uri="http://schemas.openxmlformats.org/drawingml/2006/table">
            <a:tbl>
              <a:tblPr firstRow="1" bandRow="1">
                <a:tableStyleId>{5C22544A-7EE6-4342-B048-85BDC9FD1C3A}</a:tableStyleId>
              </a:tblPr>
              <a:tblGrid>
                <a:gridCol w="11739419">
                  <a:extLst>
                    <a:ext uri="{9D8B030D-6E8A-4147-A177-3AD203B41FA5}">
                      <a16:colId xmlns:a16="http://schemas.microsoft.com/office/drawing/2014/main" val="1454893542"/>
                    </a:ext>
                  </a:extLst>
                </a:gridCol>
              </a:tblGrid>
              <a:tr h="4299939">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0" kern="1200" dirty="0">
                          <a:solidFill>
                            <a:schemeClr val="tx1"/>
                          </a:solidFill>
                          <a:effectLst/>
                          <a:latin typeface="+mn-lt"/>
                          <a:ea typeface="+mn-ea"/>
                          <a:cs typeface="+mn-cs"/>
                        </a:rPr>
                        <a:t>Duration of action – how long did it last?</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How you used time to your advantage (what you did relative to command, control, planning, and de-escalation attempts).</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Injuries to the officers or others, including medical aid provided</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Level of exhaustion or </a:t>
                      </a:r>
                      <a:r>
                        <a:rPr lang="en-US" sz="2400" b="0" u="sng" kern="1200" dirty="0">
                          <a:solidFill>
                            <a:schemeClr val="tx1"/>
                          </a:solidFill>
                          <a:effectLst/>
                          <a:latin typeface="+mn-lt"/>
                          <a:ea typeface="+mn-ea"/>
                          <a:cs typeface="+mn-cs"/>
                        </a:rPr>
                        <a:t>fatigue of the officer </a:t>
                      </a:r>
                      <a:r>
                        <a:rPr lang="en-US" sz="2400" b="0" kern="1200" dirty="0">
                          <a:solidFill>
                            <a:srgbClr val="FF0000"/>
                          </a:solidFill>
                          <a:effectLst/>
                          <a:latin typeface="+mn-lt"/>
                          <a:ea typeface="+mn-ea"/>
                          <a:cs typeface="+mn-cs"/>
                        </a:rPr>
                        <a:t>**</a:t>
                      </a:r>
                    </a:p>
                    <a:p>
                      <a:pPr marL="285750" lvl="0" indent="-285750">
                        <a:buFont typeface="Wingdings" panose="05000000000000000000" pitchFamily="2" charset="2"/>
                        <a:buChar char="Ø"/>
                      </a:pPr>
                      <a:endParaRPr lang="en-US" sz="2400" b="0" kern="1200" dirty="0">
                        <a:solidFill>
                          <a:srgbClr val="FF0000"/>
                        </a:solidFill>
                        <a:effectLst/>
                        <a:latin typeface="+mn-lt"/>
                        <a:ea typeface="+mn-ea"/>
                        <a:cs typeface="+mn-cs"/>
                      </a:endParaRP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Level of resistance while being restrained</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The availability of weapons – obvious weapons or weapons of opportunity</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Whether force applied injured/affected (or not) the suspect </a:t>
                      </a:r>
                    </a:p>
                    <a:p>
                      <a:pPr marL="285750" lvl="0" indent="-285750">
                        <a:buFont typeface="Wingdings" panose="05000000000000000000" pitchFamily="2" charset="2"/>
                        <a:buChar char="Ø"/>
                      </a:pPr>
                      <a:r>
                        <a:rPr lang="en-US" sz="2400" b="0" kern="1200" dirty="0">
                          <a:solidFill>
                            <a:schemeClr val="tx1"/>
                          </a:solidFill>
                          <a:effectLst/>
                          <a:latin typeface="+mn-lt"/>
                          <a:ea typeface="+mn-ea"/>
                          <a:cs typeface="+mn-cs"/>
                        </a:rPr>
                        <a:t>Whether medical aid was requested by or offered to the subject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005071"/>
                  </a:ext>
                </a:extLst>
              </a:tr>
              <a:tr h="4299939">
                <a:tc>
                  <a:txBody>
                    <a:bodyPr/>
                    <a:lstStyle/>
                    <a:p>
                      <a:pPr marL="0" lvl="0" indent="0">
                        <a:buFont typeface="Wingdings" panose="05000000000000000000" pitchFamily="2" charset="2"/>
                        <a:buNone/>
                      </a:pPr>
                      <a:r>
                        <a:rPr lang="en-US" sz="2400" b="0" kern="1200" dirty="0">
                          <a:solidFill>
                            <a:schemeClr val="tx1"/>
                          </a:solidFill>
                          <a:effectLst/>
                          <a:latin typeface="+mn-lt"/>
                          <a:ea typeface="+mn-ea"/>
                          <a:cs typeface="+mn-cs"/>
                        </a:rPr>
                        <a:t>** </a:t>
                      </a:r>
                      <a:r>
                        <a:rPr lang="en-US" sz="2400" b="0" kern="1200" dirty="0">
                          <a:solidFill>
                            <a:srgbClr val="FF0000"/>
                          </a:solidFill>
                          <a:effectLst/>
                          <a:latin typeface="+mn-lt"/>
                          <a:ea typeface="+mn-ea"/>
                          <a:cs typeface="+mn-cs"/>
                        </a:rPr>
                        <a:t>Force Science Study 100% to 30% 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66467"/>
                  </a:ext>
                </a:extLst>
              </a:tr>
            </a:tbl>
          </a:graphicData>
        </a:graphic>
      </p:graphicFrame>
    </p:spTree>
    <p:extLst>
      <p:ext uri="{BB962C8B-B14F-4D97-AF65-F5344CB8AC3E}">
        <p14:creationId xmlns:p14="http://schemas.microsoft.com/office/powerpoint/2010/main" val="3388967702"/>
      </p:ext>
    </p:extLst>
  </p:cSld>
  <p:clrMapOvr>
    <a:masterClrMapping/>
  </p:clrMapOvr>
  <p:transition spd="slow">
    <p:wipe di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1406</TotalTime>
  <Words>1550</Words>
  <Application>Microsoft Office PowerPoint</Application>
  <PresentationFormat>Widescreen</PresentationFormat>
  <Paragraphs>128</Paragraphs>
  <Slides>23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Agency FB</vt:lpstr>
      <vt:lpstr>Arial</vt:lpstr>
      <vt:lpstr>Calibri</vt:lpstr>
      <vt:lpstr>Courier New</vt:lpstr>
      <vt:lpstr>Mongolian Baiti</vt:lpstr>
      <vt:lpstr>Symbol</vt:lpstr>
      <vt:lpstr>Trebuchet MS</vt:lpstr>
      <vt:lpstr>Wingdings</vt:lpstr>
      <vt:lpstr>Wingdings 3</vt:lpstr>
      <vt:lpstr>Facet</vt:lpstr>
      <vt:lpstr>CIT- Use of Force </vt:lpstr>
      <vt:lpstr>WHEN IS FORCE USED?</vt:lpstr>
      <vt:lpstr>WHO DEFINES HOW WE USE FORCE?</vt:lpstr>
      <vt:lpstr>Graham v. Connor (1989)</vt:lpstr>
      <vt:lpstr>The Opinion of the Court, cont’d</vt:lpstr>
      <vt:lpstr>The Opinion of the Court –The Graham Factors</vt:lpstr>
      <vt:lpstr>The Totality of the Circumstances</vt:lpstr>
      <vt:lpstr>PowerPoint Presentation</vt:lpstr>
      <vt:lpstr>PowerPoint Presentation</vt:lpstr>
      <vt:lpstr>SUBJECT        SUSPECT </vt:lpstr>
      <vt:lpstr>SUSPECT OR SUBJECT?</vt:lpstr>
      <vt:lpstr>Does Graham cover medical emergencies?</vt:lpstr>
      <vt:lpstr>Hill vs. Miracle  Scotus 6th Circuit </vt:lpstr>
      <vt:lpstr>Hill vs. Miracle Summary of Facts </vt:lpstr>
      <vt:lpstr>Hill vs. Miracle Summary of Facts </vt:lpstr>
      <vt:lpstr>Hill vs. Miracle Decision</vt:lpstr>
      <vt:lpstr>Hill vs. Miracle Decision</vt:lpstr>
      <vt:lpstr>Lachance v. Town of Charlton, 990 F.3d. 14 (2021)</vt:lpstr>
      <vt:lpstr>555 CMR 6.00 (POST) / 550 CMR 6.00 (MPTC)   </vt:lpstr>
      <vt:lpstr>555 CMR 6.00 (POST) / 550 CMR 6.00 (MPTC)   </vt:lpstr>
      <vt:lpstr>De-Escalation &amp; Communication</vt:lpstr>
      <vt:lpstr>Suspect Actions         Officer Response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Force Review  goals for today</dc:title>
  <dc:creator>Instructor</dc:creator>
  <cp:lastModifiedBy>Gaynor, Nicole</cp:lastModifiedBy>
  <cp:revision>34</cp:revision>
  <dcterms:created xsi:type="dcterms:W3CDTF">2024-02-07T22:39:36Z</dcterms:created>
  <dcterms:modified xsi:type="dcterms:W3CDTF">2024-04-30T19:15:59Z</dcterms:modified>
</cp:coreProperties>
</file>